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14"/>
  </p:notesMasterIdLst>
  <p:sldIdLst>
    <p:sldId id="288" r:id="rId3"/>
    <p:sldId id="282" r:id="rId4"/>
    <p:sldId id="283" r:id="rId5"/>
    <p:sldId id="284" r:id="rId6"/>
    <p:sldId id="286" r:id="rId7"/>
    <p:sldId id="303" r:id="rId8"/>
    <p:sldId id="302" r:id="rId9"/>
    <p:sldId id="287" r:id="rId10"/>
    <p:sldId id="289" r:id="rId11"/>
    <p:sldId id="291" r:id="rId12"/>
    <p:sldId id="297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975" autoAdjust="0"/>
    <p:restoredTop sz="62302" autoAdjust="0"/>
  </p:normalViewPr>
  <p:slideViewPr>
    <p:cSldViewPr>
      <p:cViewPr varScale="1">
        <p:scale>
          <a:sx n="69" d="100"/>
          <a:sy n="69" d="100"/>
        </p:scale>
        <p:origin x="13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8985F-E583-4933-910A-6D2F153F3214}" type="datetimeFigureOut">
              <a:rPr lang="hu-HU" smtClean="0"/>
              <a:t>2026. 03. 18.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0F84A-4009-4C6B-A21D-2AF0DB71A9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8334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Az első dolog, amit András tett, hogy megkereste testvérét, … és Jézushoz vezette! (</a:t>
            </a:r>
            <a:r>
              <a:rPr lang="hu-HU" b="1" i="1" dirty="0" err="1"/>
              <a:t>Jn</a:t>
            </a:r>
            <a:r>
              <a:rPr lang="hu-HU" b="1" i="1" dirty="0"/>
              <a:t> 1:40-41</a:t>
            </a:r>
            <a:r>
              <a:rPr lang="hu-HU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Könyv - Az András misszió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(21. oldaltól)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0F84A-4009-4C6B-A21D-2AF0DB71A927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8034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András misszió menete –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sz melléklet</a:t>
            </a:r>
            <a:endParaRPr lang="hu-HU" sz="1200" b="1" i="1" dirty="0">
              <a:latin typeface="+mn-lt"/>
            </a:endParaRPr>
          </a:p>
          <a:p>
            <a:endParaRPr lang="hu-HU" sz="1200" dirty="0">
              <a:latin typeface="+mn-lt"/>
            </a:endParaRPr>
          </a:p>
          <a:p>
            <a:pPr>
              <a:buNone/>
            </a:pPr>
            <a:r>
              <a:rPr lang="hu-HU" sz="1200" b="1" kern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Az András listára írandó személyek kiválasztása – csoportos feladat</a:t>
            </a:r>
            <a:endParaRPr lang="hu-HU" sz="12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hu-HU" sz="1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Ki-ki írja le egy papírra azoknak a neveit, akikkel hetente találkozik és beszél. Írja le továbbá azokat is, akik a kapcsolatrendszerében vannak, de ritkábban, vagy régen találkozott velük, viszont nyitottak felé.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hu-HU" sz="1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Amint meg van a lista, ki-ki mondja meg hány személyt írt a lapra. Ezt követően tegyen ki-ki azon nevek mellé egy felkiáltójelet, akikben valamilyen szintű nyitottságot lát az evangélium, a hit, és Isten felé – Tudjuk ez a Szent Szellem munkáját jelzi életükben!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hu-HU" sz="1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Ezt követően imádkozzunk az alábbi módon a személyekért:</a:t>
            </a:r>
          </a:p>
          <a:p>
            <a:pPr marL="742950" lvl="1" indent="-285750">
              <a:buFont typeface="+mj-lt"/>
              <a:buAutoNum type="arabicPeriod"/>
              <a:tabLst>
                <a:tab pos="914400" algn="l"/>
              </a:tabLst>
            </a:pPr>
            <a:r>
              <a:rPr lang="hu-HU" sz="1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Krisztus nyisson lehetőséget az evangélium megosztására feléjük.</a:t>
            </a:r>
          </a:p>
          <a:p>
            <a:pPr marL="742950" lvl="1" indent="-285750">
              <a:buFont typeface="+mj-lt"/>
              <a:buAutoNum type="arabicPeriod"/>
              <a:tabLst>
                <a:tab pos="914400" algn="l"/>
              </a:tabLst>
            </a:pPr>
            <a:r>
              <a:rPr lang="hu-HU" sz="1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Krisztus nyissa meg a </a:t>
            </a:r>
            <a:r>
              <a:rPr lang="hu-HU" sz="12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szánkat</a:t>
            </a:r>
            <a:r>
              <a:rPr lang="hu-HU" sz="1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hogy a Szent Szellem által tudjuk azt mondani, amire szüksége van az adott személynek.</a:t>
            </a:r>
          </a:p>
          <a:p>
            <a:pPr marL="742950" lvl="1" indent="-285750">
              <a:buFont typeface="+mj-lt"/>
              <a:buAutoNum type="arabicPeriod"/>
              <a:tabLst>
                <a:tab pos="914400" algn="l"/>
              </a:tabLst>
            </a:pPr>
            <a:r>
              <a:rPr lang="hu-HU" sz="1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Isten nyissa meg a hallgatók szívét, hogy be tudják fogadni Isten üzenetét.</a:t>
            </a:r>
          </a:p>
          <a:p>
            <a:pPr marL="742950" lvl="1" indent="-285750">
              <a:buFont typeface="+mj-lt"/>
              <a:buAutoNum type="arabicPeriod"/>
              <a:tabLst>
                <a:tab pos="914400" algn="l"/>
              </a:tabLst>
            </a:pPr>
            <a:r>
              <a:rPr lang="hu-HU" sz="1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Kérjük Isten vezetését, hogy megértsük az evangelizációs esemény mellett, milyen további keresztyén megérintő alkalomra hívjuk el ezeket az ismerőseinket.</a:t>
            </a:r>
          </a:p>
          <a:p>
            <a:pPr marL="742950" lvl="1" indent="-285750">
              <a:buFont typeface="+mj-lt"/>
              <a:buAutoNum type="arabicPeriod"/>
              <a:tabLst>
                <a:tab pos="914400" algn="l"/>
              </a:tabLst>
            </a:pPr>
            <a:r>
              <a:rPr lang="hu-HU" sz="1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Havonta, kéthetente, de akár minden találkozón imádkozzunk értük újra.</a:t>
            </a:r>
          </a:p>
          <a:p>
            <a:pPr marL="742950" lvl="1" indent="-285750">
              <a:buFont typeface="+mj-lt"/>
              <a:buAutoNum type="arabicPeriod"/>
              <a:tabLst>
                <a:tab pos="914400" algn="l"/>
              </a:tabLst>
            </a:pPr>
            <a:r>
              <a:rPr lang="hu-HU" sz="1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Aki nincs jelen a kiscsoport találkozón kérjétek, hogy ő is készítse el az András listáját.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hu-HU" sz="1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Imádkozzatok azokért is, akik nem járnak a kiscsoportba! Adjon az ÚR szabadítást, változást, megújulást életükben!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F84A-4009-4C6B-A21D-2AF0DB71A927}" type="slidenum">
              <a:rPr lang="hu-HU" smtClean="0">
                <a:solidFill>
                  <a:prstClr val="black"/>
                </a:solidFill>
              </a:rPr>
              <a:pPr/>
              <a:t>10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74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0F84A-4009-4C6B-A21D-2AF0DB71A927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4967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hu-HU"/>
          </a:p>
        </p:txBody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Könyv - Az András misszió - </a:t>
            </a:r>
            <a:r>
              <a:rPr lang="hu-HU" b="1" i="1" dirty="0">
                <a:solidFill>
                  <a:schemeClr val="tx1"/>
                </a:solidFill>
                <a:effectLst/>
                <a:latin typeface="+mn-lt"/>
              </a:rPr>
              <a:t>Képezzetek tanítványokat </a:t>
            </a:r>
            <a:r>
              <a:rPr lang="hu-H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(21-23. oldal)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hu-HU" sz="1200" dirty="0">
              <a:effectLst/>
              <a:latin typeface="+mn-lt"/>
              <a:ea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>
                <a:effectLst/>
                <a:latin typeface="+mn-lt"/>
                <a:ea typeface="Times New Roman"/>
              </a:rPr>
              <a:t>Amikor az emberek egyszer s mindenkorra Jézus mellett döntöttek, elfogadták azt is, hogy Jézus meghalt a kereszten a bűneikért, eltemették, majd feltámadt a halottak közül a harmadik napon (a megigazulásukra), és örök életet ad mindazoknak, akik hisznek Őbenne (</a:t>
            </a:r>
            <a:r>
              <a:rPr lang="hu-HU" sz="1200" b="1" i="1" dirty="0">
                <a:effectLst/>
                <a:latin typeface="+mn-lt"/>
                <a:ea typeface="Times New Roman"/>
              </a:rPr>
              <a:t>1Kor 15:1-8; Róm 3:22; </a:t>
            </a:r>
            <a:r>
              <a:rPr lang="hu-HU" sz="1200" b="1" i="1" dirty="0" err="1">
                <a:effectLst/>
                <a:latin typeface="+mn-lt"/>
                <a:ea typeface="Times New Roman"/>
              </a:rPr>
              <a:t>Jn</a:t>
            </a:r>
            <a:r>
              <a:rPr lang="hu-HU" sz="1200" b="1" i="1" dirty="0">
                <a:effectLst/>
                <a:latin typeface="+mn-lt"/>
                <a:ea typeface="Times New Roman"/>
              </a:rPr>
              <a:t> 3:14-16 </a:t>
            </a:r>
            <a:r>
              <a:rPr lang="hu-HU" sz="1200" dirty="0">
                <a:effectLst/>
                <a:latin typeface="+mn-lt"/>
                <a:ea typeface="Times New Roman"/>
              </a:rPr>
              <a:t>). Te is azok közé tartozhatsz, aki ezeket az új hívőket továbbvezeti (</a:t>
            </a:r>
            <a:r>
              <a:rPr lang="hu-HU" sz="1200" b="1" i="1" dirty="0" err="1">
                <a:effectLst/>
                <a:latin typeface="+mn-lt"/>
                <a:ea typeface="Times New Roman"/>
              </a:rPr>
              <a:t>Mt</a:t>
            </a:r>
            <a:r>
              <a:rPr lang="hu-HU" sz="1200" b="1" i="1" dirty="0">
                <a:effectLst/>
                <a:latin typeface="+mn-lt"/>
                <a:ea typeface="Times New Roman"/>
              </a:rPr>
              <a:t> 28:18-20</a:t>
            </a:r>
            <a:r>
              <a:rPr lang="hu-HU" sz="1200" dirty="0">
                <a:effectLst/>
                <a:latin typeface="+mn-lt"/>
                <a:ea typeface="Times New Roman"/>
              </a:rPr>
              <a:t>). Az András missziót követnie kell valaminek, ami abban segít, hogy akik megtérnek Jézus tanítványaivá legyenek. Az Örömhír terjesztése és a tanítvánnyá nevelés együtt alkot egészet. Krisztus követés mindennapi életben való gyakorlati megvalósulását (család, házasság, gyülekezet, szolgálat, munka, tanulás, tekintélyhez és pénzhez való viszonyulás, stb.).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Máté 28:20/a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tanítva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őket, hogy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megtartsák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mindazt, amit én parancsoltam nektek</a:t>
            </a:r>
            <a:endParaRPr lang="hu-HU" sz="1200" i="1" dirty="0">
              <a:effectLst/>
              <a:latin typeface="+mn-lt"/>
              <a:ea typeface="Times New Roman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hu-HU" sz="1200" dirty="0">
              <a:effectLst/>
              <a:latin typeface="+mn-lt"/>
              <a:ea typeface="Times New Roman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hu-HU" sz="1200" dirty="0">
                <a:effectLst/>
                <a:latin typeface="+mn-lt"/>
                <a:ea typeface="Times New Roman"/>
              </a:rPr>
              <a:t>Az egész folyamat az alábbiak szerint történik (</a:t>
            </a:r>
            <a:r>
              <a:rPr lang="hu-HU" sz="1200" b="1" i="1" dirty="0">
                <a:effectLst/>
                <a:latin typeface="+mn-lt"/>
                <a:ea typeface="Times New Roman"/>
              </a:rPr>
              <a:t>ApCsel</a:t>
            </a:r>
            <a:r>
              <a:rPr lang="hu-HU" sz="1200" b="1" i="1" baseline="0" dirty="0">
                <a:effectLst/>
                <a:latin typeface="+mn-lt"/>
                <a:ea typeface="Times New Roman"/>
              </a:rPr>
              <a:t> 16:11-15</a:t>
            </a:r>
            <a:r>
              <a:rPr lang="hu-HU" sz="1200" baseline="0" dirty="0">
                <a:effectLst/>
                <a:latin typeface="+mn-lt"/>
                <a:ea typeface="Times New Roman"/>
              </a:rPr>
              <a:t>)</a:t>
            </a:r>
            <a:r>
              <a:rPr lang="hu-HU" sz="1200" dirty="0">
                <a:effectLst/>
                <a:latin typeface="+mn-lt"/>
                <a:ea typeface="Times New Roman"/>
              </a:rPr>
              <a:t>: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hu-HU" sz="1200" dirty="0">
              <a:effectLst/>
              <a:latin typeface="+mn-lt"/>
              <a:ea typeface="Times New Roman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hu-HU" sz="1200" b="1" i="1" dirty="0" err="1">
                <a:effectLst/>
                <a:latin typeface="+mn-lt"/>
                <a:ea typeface="Times New Roman"/>
              </a:rPr>
              <a:t>Apcs</a:t>
            </a:r>
            <a:r>
              <a:rPr lang="hu-HU" sz="1200" b="1" i="1" dirty="0">
                <a:effectLst/>
                <a:latin typeface="+mn-lt"/>
                <a:ea typeface="Times New Roman"/>
              </a:rPr>
              <a:t> 16:11  </a:t>
            </a:r>
            <a:r>
              <a:rPr lang="hu-HU" sz="1200" i="1" dirty="0">
                <a:effectLst/>
                <a:latin typeface="+mn-lt"/>
                <a:ea typeface="Times New Roman"/>
              </a:rPr>
              <a:t>Elhajóztunk tehát </a:t>
            </a:r>
            <a:r>
              <a:rPr lang="hu-HU" sz="1200" i="1" dirty="0" err="1">
                <a:effectLst/>
                <a:latin typeface="+mn-lt"/>
                <a:ea typeface="Times New Roman"/>
              </a:rPr>
              <a:t>Tróászból</a:t>
            </a:r>
            <a:r>
              <a:rPr lang="hu-HU" sz="1200" i="1" dirty="0">
                <a:effectLst/>
                <a:latin typeface="+mn-lt"/>
                <a:ea typeface="Times New Roman"/>
              </a:rPr>
              <a:t>; egyenesen </a:t>
            </a:r>
            <a:r>
              <a:rPr lang="hu-HU" sz="1200" i="1" dirty="0" err="1">
                <a:effectLst/>
                <a:latin typeface="+mn-lt"/>
                <a:ea typeface="Times New Roman"/>
              </a:rPr>
              <a:t>Szamotrákéba</a:t>
            </a:r>
            <a:r>
              <a:rPr lang="hu-HU" sz="1200" i="1" dirty="0">
                <a:effectLst/>
                <a:latin typeface="+mn-lt"/>
                <a:ea typeface="Times New Roman"/>
              </a:rPr>
              <a:t> mentünk, másnap meg </a:t>
            </a:r>
            <a:r>
              <a:rPr lang="hu-HU" sz="1200" i="1" dirty="0" err="1">
                <a:effectLst/>
                <a:latin typeface="+mn-lt"/>
                <a:ea typeface="Times New Roman"/>
              </a:rPr>
              <a:t>Neápoliszba</a:t>
            </a:r>
            <a:r>
              <a:rPr lang="hu-HU" sz="1200" i="1" dirty="0">
                <a:effectLst/>
                <a:latin typeface="+mn-lt"/>
                <a:ea typeface="Times New Roman"/>
              </a:rPr>
              <a:t>,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hu-HU" sz="1200" b="1" i="1" dirty="0" err="1">
                <a:effectLst/>
                <a:latin typeface="+mn-lt"/>
                <a:ea typeface="Times New Roman"/>
              </a:rPr>
              <a:t>Apcs</a:t>
            </a:r>
            <a:r>
              <a:rPr lang="hu-HU" sz="1200" b="1" i="1" dirty="0">
                <a:effectLst/>
                <a:latin typeface="+mn-lt"/>
                <a:ea typeface="Times New Roman"/>
              </a:rPr>
              <a:t> 16:12  </a:t>
            </a:r>
            <a:r>
              <a:rPr lang="hu-HU" sz="1200" i="1" dirty="0">
                <a:effectLst/>
                <a:latin typeface="+mn-lt"/>
                <a:ea typeface="Times New Roman"/>
              </a:rPr>
              <a:t>onnan pedig </a:t>
            </a:r>
            <a:r>
              <a:rPr lang="hu-HU" sz="1200" b="1" i="1" dirty="0">
                <a:effectLst/>
                <a:latin typeface="+mn-lt"/>
                <a:ea typeface="Times New Roman"/>
              </a:rPr>
              <a:t>Filippibe</a:t>
            </a:r>
            <a:r>
              <a:rPr lang="hu-HU" sz="1200" i="1" dirty="0">
                <a:effectLst/>
                <a:latin typeface="+mn-lt"/>
                <a:ea typeface="Times New Roman"/>
              </a:rPr>
              <a:t>, amely Macedónia vidékének első városa, római település volt. Néhány napot ebben a városban töltöttünk.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hu-HU" sz="1200" b="1" i="1" dirty="0" err="1">
                <a:effectLst/>
                <a:latin typeface="+mn-lt"/>
                <a:ea typeface="Times New Roman"/>
              </a:rPr>
              <a:t>Apcs</a:t>
            </a:r>
            <a:r>
              <a:rPr lang="hu-HU" sz="1200" b="1" i="1" dirty="0">
                <a:effectLst/>
                <a:latin typeface="+mn-lt"/>
                <a:ea typeface="Times New Roman"/>
              </a:rPr>
              <a:t> 16:13  </a:t>
            </a:r>
            <a:r>
              <a:rPr lang="hu-HU" sz="1200" i="1" dirty="0">
                <a:effectLst/>
                <a:latin typeface="+mn-lt"/>
                <a:ea typeface="Times New Roman"/>
              </a:rPr>
              <a:t>Szombaton </a:t>
            </a:r>
            <a:r>
              <a:rPr lang="hu-HU" sz="1200" b="1" i="1" dirty="0">
                <a:effectLst/>
                <a:latin typeface="+mn-lt"/>
                <a:ea typeface="Times New Roman"/>
              </a:rPr>
              <a:t>kimentünk</a:t>
            </a:r>
            <a:r>
              <a:rPr lang="hu-HU" sz="1200" i="1" dirty="0">
                <a:effectLst/>
                <a:latin typeface="+mn-lt"/>
                <a:ea typeface="Times New Roman"/>
              </a:rPr>
              <a:t> a városkapun kívülre, egy folyó mellé, ahol tudomásunk szerint imádkozni szoktak. Leültünk, és </a:t>
            </a:r>
            <a:r>
              <a:rPr lang="hu-HU" sz="1200" b="1" i="1" dirty="0">
                <a:effectLst/>
                <a:latin typeface="+mn-lt"/>
                <a:ea typeface="Times New Roman"/>
              </a:rPr>
              <a:t>szóltunk</a:t>
            </a:r>
            <a:r>
              <a:rPr lang="hu-HU" sz="1200" i="1" dirty="0">
                <a:effectLst/>
                <a:latin typeface="+mn-lt"/>
                <a:ea typeface="Times New Roman"/>
              </a:rPr>
              <a:t> az egybegyűlt asszonyokhoz.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hu-HU" sz="1200" b="1" i="1" dirty="0" err="1">
                <a:effectLst/>
                <a:latin typeface="+mn-lt"/>
                <a:ea typeface="Times New Roman"/>
              </a:rPr>
              <a:t>Apcs</a:t>
            </a:r>
            <a:r>
              <a:rPr lang="hu-HU" sz="1200" b="1" i="1" dirty="0">
                <a:effectLst/>
                <a:latin typeface="+mn-lt"/>
                <a:ea typeface="Times New Roman"/>
              </a:rPr>
              <a:t> 16:14  Hallgatott</a:t>
            </a:r>
            <a:r>
              <a:rPr lang="hu-HU" sz="1200" i="1" dirty="0">
                <a:effectLst/>
                <a:latin typeface="+mn-lt"/>
                <a:ea typeface="Times New Roman"/>
              </a:rPr>
              <a:t> minket egy Lídia nevű istenfélő asszony, egy </a:t>
            </a:r>
            <a:r>
              <a:rPr lang="hu-HU" sz="1200" i="1" dirty="0" err="1">
                <a:effectLst/>
                <a:latin typeface="+mn-lt"/>
                <a:ea typeface="Times New Roman"/>
              </a:rPr>
              <a:t>Thiatírából</a:t>
            </a:r>
            <a:r>
              <a:rPr lang="hu-HU" sz="1200" i="1" dirty="0">
                <a:effectLst/>
                <a:latin typeface="+mn-lt"/>
                <a:ea typeface="Times New Roman"/>
              </a:rPr>
              <a:t> való bíborárus is, akinek </a:t>
            </a:r>
            <a:r>
              <a:rPr lang="hu-HU" sz="1200" b="1" i="1" dirty="0">
                <a:effectLst/>
                <a:latin typeface="+mn-lt"/>
                <a:ea typeface="Times New Roman"/>
              </a:rPr>
              <a:t>az Úr megnyitotta a szívét</a:t>
            </a:r>
            <a:r>
              <a:rPr lang="hu-HU" sz="1200" i="1" dirty="0">
                <a:effectLst/>
                <a:latin typeface="+mn-lt"/>
                <a:ea typeface="Times New Roman"/>
              </a:rPr>
              <a:t>, hogy figyeljen arra, amit Pál mond.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hu-HU" sz="1200" b="1" i="1" dirty="0" err="1">
                <a:effectLst/>
                <a:latin typeface="+mn-lt"/>
                <a:ea typeface="Times New Roman"/>
              </a:rPr>
              <a:t>Apcs</a:t>
            </a:r>
            <a:r>
              <a:rPr lang="hu-HU" sz="1200" b="1" i="1" dirty="0">
                <a:effectLst/>
                <a:latin typeface="+mn-lt"/>
                <a:ea typeface="Times New Roman"/>
              </a:rPr>
              <a:t> 16:15  </a:t>
            </a:r>
            <a:r>
              <a:rPr lang="hu-HU" sz="1200" i="1" dirty="0">
                <a:effectLst/>
                <a:latin typeface="+mn-lt"/>
                <a:ea typeface="Times New Roman"/>
              </a:rPr>
              <a:t>Amikor pedig </a:t>
            </a:r>
            <a:r>
              <a:rPr lang="hu-HU" sz="1200" i="1" dirty="0" err="1">
                <a:effectLst/>
                <a:latin typeface="+mn-lt"/>
                <a:ea typeface="Times New Roman"/>
              </a:rPr>
              <a:t>házanépével</a:t>
            </a:r>
            <a:r>
              <a:rPr lang="hu-HU" sz="1200" i="1" dirty="0">
                <a:effectLst/>
                <a:latin typeface="+mn-lt"/>
                <a:ea typeface="Times New Roman"/>
              </a:rPr>
              <a:t> együtt megkeresztelkedett, azt kérte: "Ha úgy látjátok, hogy az Úr híve vagyok, jöjjetek, </a:t>
            </a:r>
            <a:r>
              <a:rPr lang="hu-HU" sz="1200" b="1" i="1" dirty="0">
                <a:effectLst/>
                <a:latin typeface="+mn-lt"/>
                <a:ea typeface="Times New Roman"/>
              </a:rPr>
              <a:t>szálljatok meg a házamban!" És kérlelt bennünket.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hu-HU" sz="1200" dirty="0">
              <a:effectLst/>
              <a:latin typeface="+mn-lt"/>
              <a:ea typeface="Times New Roman"/>
            </a:endParaRPr>
          </a:p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hu-HU" sz="1200" b="1" dirty="0">
                <a:effectLst/>
                <a:latin typeface="+mn-lt"/>
                <a:ea typeface="Times New Roman"/>
              </a:rPr>
              <a:t>1. A szív</a:t>
            </a:r>
          </a:p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hu-HU" sz="1200" b="1" dirty="0">
                <a:effectLst/>
                <a:latin typeface="+mn-lt"/>
                <a:ea typeface="Times New Roman"/>
              </a:rPr>
              <a:t>Barátságaid</a:t>
            </a:r>
            <a:r>
              <a:rPr lang="hu-HU" sz="1200" dirty="0">
                <a:effectLst/>
                <a:latin typeface="+mn-lt"/>
                <a:ea typeface="Times New Roman"/>
              </a:rPr>
              <a:t> kimunkálása és a te </a:t>
            </a:r>
            <a:r>
              <a:rPr lang="hu-HU" sz="1200" b="1" dirty="0">
                <a:effectLst/>
                <a:latin typeface="+mn-lt"/>
                <a:ea typeface="Times New Roman"/>
              </a:rPr>
              <a:t>melegszívűséged</a:t>
            </a:r>
            <a:r>
              <a:rPr lang="hu-HU" sz="1200" baseline="0" dirty="0">
                <a:effectLst/>
                <a:latin typeface="+mn-lt"/>
                <a:ea typeface="Times New Roman"/>
              </a:rPr>
              <a:t> </a:t>
            </a:r>
            <a:r>
              <a:rPr lang="hu-HU" sz="1200" dirty="0">
                <a:effectLst/>
                <a:latin typeface="+mn-lt"/>
                <a:ea typeface="Times New Roman"/>
              </a:rPr>
              <a:t>tesz alkalmassá arra, hogy az Örömhírről beszélj. </a:t>
            </a:r>
            <a:r>
              <a:rPr lang="hu-HU" sz="1200" b="1" u="sng" dirty="0">
                <a:effectLst/>
                <a:latin typeface="+mn-lt"/>
                <a:ea typeface="Times New Roman"/>
              </a:rPr>
              <a:t>Ez a szívre vonatkozik</a:t>
            </a:r>
            <a:r>
              <a:rPr lang="hu-HU" sz="1200" b="1" dirty="0">
                <a:effectLst/>
                <a:latin typeface="+mn-lt"/>
                <a:ea typeface="Times New Roman"/>
              </a:rPr>
              <a:t>. </a:t>
            </a:r>
            <a:br>
              <a:rPr lang="hu-HU" sz="1200" b="1" dirty="0">
                <a:effectLst/>
                <a:latin typeface="+mn-lt"/>
                <a:ea typeface="Times New Roman"/>
              </a:rPr>
            </a:br>
            <a:endParaRPr lang="hu-HU" sz="1200" b="1" dirty="0">
              <a:effectLst/>
              <a:latin typeface="+mn-lt"/>
              <a:ea typeface="Times New Roman"/>
            </a:endParaRPr>
          </a:p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hu-HU" sz="1200" b="0" dirty="0">
                <a:effectLst/>
                <a:latin typeface="+mn-lt"/>
                <a:ea typeface="Times New Roman"/>
              </a:rPr>
              <a:t>A Krisztusi jellem, a Szent</a:t>
            </a:r>
            <a:r>
              <a:rPr lang="hu-HU" sz="1200" b="0" baseline="0" dirty="0">
                <a:effectLst/>
                <a:latin typeface="+mn-lt"/>
                <a:ea typeface="Times New Roman"/>
              </a:rPr>
              <a:t> Szellem gyümölcse azaz a szeretet, alázat, szelídség, törődés és bátorság, </a:t>
            </a:r>
            <a:r>
              <a:rPr lang="hu-HU" sz="1200" b="1" baseline="0" dirty="0">
                <a:effectLst/>
                <a:latin typeface="+mn-lt"/>
                <a:ea typeface="Times New Roman"/>
              </a:rPr>
              <a:t>kedvessé</a:t>
            </a:r>
            <a:r>
              <a:rPr lang="hu-HU" sz="1200" b="0" baseline="0" dirty="0">
                <a:effectLst/>
                <a:latin typeface="+mn-lt"/>
                <a:ea typeface="Times New Roman"/>
              </a:rPr>
              <a:t> tesz minket az </a:t>
            </a:r>
            <a:r>
              <a:rPr lang="hu-HU" sz="1200" b="1" baseline="0" dirty="0">
                <a:effectLst/>
                <a:latin typeface="+mn-lt"/>
                <a:ea typeface="Times New Roman"/>
              </a:rPr>
              <a:t>Istent kereső </a:t>
            </a:r>
            <a:r>
              <a:rPr lang="hu-HU" sz="1200" b="0" baseline="0" dirty="0">
                <a:effectLst/>
                <a:latin typeface="+mn-lt"/>
                <a:ea typeface="Times New Roman"/>
              </a:rPr>
              <a:t>emberek előtt.</a:t>
            </a:r>
            <a:br>
              <a:rPr lang="hu-HU" sz="1200" b="0" baseline="0" dirty="0">
                <a:effectLst/>
                <a:latin typeface="+mn-lt"/>
                <a:ea typeface="Times New Roman"/>
              </a:rPr>
            </a:br>
            <a:r>
              <a:rPr lang="hu-HU" sz="1200" b="0" baseline="0" dirty="0">
                <a:effectLst/>
                <a:latin typeface="+mn-lt"/>
                <a:ea typeface="Times New Roman"/>
              </a:rPr>
              <a:t>Nem elégedhetünk meg azzal a fajta őszinteséggel, mely során </a:t>
            </a:r>
            <a:r>
              <a:rPr lang="hu-HU" sz="1200" b="1" baseline="0" dirty="0">
                <a:effectLst/>
                <a:latin typeface="+mn-lt"/>
                <a:ea typeface="Times New Roman"/>
              </a:rPr>
              <a:t>beismerjük hibáinkat</a:t>
            </a:r>
            <a:r>
              <a:rPr lang="hu-HU" sz="1200" b="0" baseline="0" dirty="0">
                <a:effectLst/>
                <a:latin typeface="+mn-lt"/>
                <a:ea typeface="Times New Roman"/>
              </a:rPr>
              <a:t>, jellemgyengeségeinket, de </a:t>
            </a:r>
            <a:r>
              <a:rPr lang="hu-HU" sz="1200" b="1" baseline="0" dirty="0">
                <a:effectLst/>
                <a:latin typeface="+mn-lt"/>
                <a:ea typeface="Times New Roman"/>
              </a:rPr>
              <a:t>nem változtatunk</a:t>
            </a:r>
            <a:r>
              <a:rPr lang="hu-HU" sz="1200" b="0" baseline="0" dirty="0">
                <a:effectLst/>
                <a:latin typeface="+mn-lt"/>
                <a:ea typeface="Times New Roman"/>
              </a:rPr>
              <a:t> azokon. Ez nem nevezhető keresztyénségnek, csupán maximum </a:t>
            </a:r>
            <a:r>
              <a:rPr lang="hu-HU" sz="1200" b="1" baseline="0" dirty="0">
                <a:effectLst/>
                <a:latin typeface="+mn-lt"/>
                <a:ea typeface="Times New Roman"/>
              </a:rPr>
              <a:t>jó szándékú humanizmusnak</a:t>
            </a:r>
            <a:r>
              <a:rPr lang="hu-HU" sz="1200" b="0" baseline="0" dirty="0">
                <a:effectLst/>
                <a:latin typeface="+mn-lt"/>
                <a:ea typeface="Times New Roman"/>
              </a:rPr>
              <a:t>. Az a keresztyéni, ha hibáinkkal, jellemproblémáinkkal szembenézve, a </a:t>
            </a:r>
            <a:r>
              <a:rPr lang="hu-HU" sz="1200" b="1" baseline="0" dirty="0">
                <a:effectLst/>
                <a:latin typeface="+mn-lt"/>
                <a:ea typeface="Times New Roman"/>
              </a:rPr>
              <a:t>Szent Szellem segítségéért </a:t>
            </a:r>
            <a:r>
              <a:rPr lang="hu-HU" sz="1200" b="0" baseline="0" dirty="0">
                <a:effectLst/>
                <a:latin typeface="+mn-lt"/>
                <a:ea typeface="Times New Roman"/>
              </a:rPr>
              <a:t>könyörgünk, hogy azokból </a:t>
            </a:r>
            <a:r>
              <a:rPr lang="hu-HU" sz="1200" b="1" baseline="0" dirty="0">
                <a:effectLst/>
                <a:latin typeface="+mn-lt"/>
                <a:ea typeface="Times New Roman"/>
              </a:rPr>
              <a:t>változni tudjunk</a:t>
            </a:r>
            <a:r>
              <a:rPr lang="hu-HU" sz="1200" b="0" baseline="0" dirty="0">
                <a:effectLst/>
                <a:latin typeface="+mn-lt"/>
                <a:ea typeface="Times New Roman"/>
              </a:rPr>
              <a:t>. Ez a változásra kész és folyamatosan egyre krisztusibbá váló élet a tanítvány-keresztyénség, mely megragadó és fénylő, ragyogó a sötét világban.</a:t>
            </a:r>
            <a:br>
              <a:rPr lang="hu-HU" sz="1200" b="0" baseline="0" dirty="0">
                <a:effectLst/>
                <a:latin typeface="+mn-lt"/>
                <a:ea typeface="Times New Roman"/>
              </a:rPr>
            </a:br>
            <a:endParaRPr lang="hu-HU" sz="1200" b="0" baseline="0" dirty="0">
              <a:effectLst/>
              <a:latin typeface="+mn-lt"/>
              <a:ea typeface="Times New Roman"/>
            </a:endParaRPr>
          </a:p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hu-HU" sz="1200" b="1" i="1" baseline="0" dirty="0">
                <a:effectLst/>
                <a:latin typeface="+mn-lt"/>
                <a:ea typeface="Times New Roman"/>
              </a:rPr>
              <a:t>Pl.</a:t>
            </a:r>
            <a:r>
              <a:rPr lang="hu-HU" sz="1200" b="0" baseline="0" dirty="0">
                <a:effectLst/>
                <a:latin typeface="+mn-lt"/>
                <a:ea typeface="Times New Roman"/>
              </a:rPr>
              <a:t> Az egyik hajnali ima összejövetel után bementem dolgozni a munkahelyemre és a világi kollégám megkérdezte: Mi van ma reggel veled,</a:t>
            </a:r>
            <a:r>
              <a:rPr lang="hu-HU" sz="1200" b="1" baseline="0" dirty="0">
                <a:effectLst/>
                <a:latin typeface="+mn-lt"/>
                <a:ea typeface="Times New Roman"/>
              </a:rPr>
              <a:t> olyan segítőkész vagy</a:t>
            </a:r>
            <a:r>
              <a:rPr lang="hu-HU" sz="1200" b="0" baseline="0" dirty="0">
                <a:effectLst/>
                <a:latin typeface="+mn-lt"/>
                <a:ea typeface="Times New Roman"/>
              </a:rPr>
              <a:t>?</a:t>
            </a:r>
            <a:br>
              <a:rPr lang="hu-HU" sz="1200" b="0" baseline="0" dirty="0">
                <a:effectLst/>
                <a:latin typeface="+mn-lt"/>
                <a:ea typeface="Times New Roman"/>
              </a:rPr>
            </a:br>
            <a:r>
              <a:rPr lang="hu-HU" sz="1200" b="0" baseline="0" dirty="0">
                <a:effectLst/>
                <a:latin typeface="+mn-lt"/>
                <a:ea typeface="Times New Roman"/>
              </a:rPr>
              <a:t>Ma reggel a gyülekezetben voltam egy ima összejövetelen! –válaszoltam. </a:t>
            </a:r>
            <a:br>
              <a:rPr lang="hu-HU" sz="1200" b="0" baseline="0" dirty="0">
                <a:effectLst/>
                <a:latin typeface="+mn-lt"/>
                <a:ea typeface="Times New Roman"/>
              </a:rPr>
            </a:br>
            <a:r>
              <a:rPr lang="hu-HU" sz="1200" b="0" baseline="0" dirty="0">
                <a:effectLst/>
                <a:latin typeface="+mn-lt"/>
                <a:ea typeface="Times New Roman"/>
              </a:rPr>
              <a:t>Ez ilyen hatással van?! – állapította meg elgondolkodva</a:t>
            </a:r>
            <a:br>
              <a:rPr lang="hu-HU" sz="1200" b="0" baseline="0" dirty="0">
                <a:effectLst/>
                <a:latin typeface="+mn-lt"/>
                <a:ea typeface="Times New Roman"/>
              </a:rPr>
            </a:br>
            <a:r>
              <a:rPr lang="hu-HU" sz="1200" b="0" baseline="0" dirty="0">
                <a:effectLst/>
                <a:latin typeface="+mn-lt"/>
                <a:ea typeface="Times New Roman"/>
              </a:rPr>
              <a:t>Ezt követően felmerült bennem a kérdés: Elég-e az az idő, amit az ÚRral töltök reggelente ahhoz, hogy Ő jobban kiragyoghasson az életemből? Mi  történne, ha jobban telve tudnék lenni az Ő Szent Szellemével?.</a:t>
            </a:r>
            <a:br>
              <a:rPr lang="hu-HU" sz="1200" b="0" baseline="0" dirty="0">
                <a:effectLst/>
                <a:latin typeface="+mn-lt"/>
                <a:ea typeface="Times New Roman"/>
              </a:rPr>
            </a:br>
            <a:r>
              <a:rPr lang="hu-HU" sz="1200" b="0" baseline="0" dirty="0">
                <a:effectLst/>
                <a:latin typeface="+mn-lt"/>
                <a:ea typeface="Times New Roman"/>
              </a:rPr>
              <a:t>Még az nap </a:t>
            </a:r>
            <a:r>
              <a:rPr lang="hu-HU" sz="1200" b="1" baseline="0" dirty="0">
                <a:effectLst/>
                <a:latin typeface="+mn-lt"/>
                <a:ea typeface="Times New Roman"/>
              </a:rPr>
              <a:t>megkérdeztem kollégámat</a:t>
            </a:r>
            <a:r>
              <a:rPr lang="hu-HU" sz="1200" b="0" baseline="0" dirty="0">
                <a:effectLst/>
                <a:latin typeface="+mn-lt"/>
                <a:ea typeface="Times New Roman"/>
              </a:rPr>
              <a:t>, hogy van-e már Bibliájuk otthon, mert szívesen hozok egyet, ha szeretne venni és olvasná.</a:t>
            </a:r>
            <a:endParaRPr lang="hu-HU" sz="1200" b="1" dirty="0">
              <a:effectLst/>
              <a:latin typeface="+mn-lt"/>
              <a:ea typeface="Times New Roman"/>
            </a:endParaRP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endParaRPr lang="hu-HU" sz="1200" dirty="0">
              <a:effectLst/>
              <a:latin typeface="+mn-lt"/>
              <a:ea typeface="Times New Roman"/>
            </a:endParaRPr>
          </a:p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hu-HU" sz="1200" b="1" dirty="0">
                <a:effectLst/>
                <a:latin typeface="+mn-lt"/>
                <a:ea typeface="Times New Roman"/>
              </a:rPr>
              <a:t>2. Az elme</a:t>
            </a:r>
          </a:p>
          <a:p>
            <a:pPr>
              <a:lnSpc>
                <a:spcPct val="100000"/>
              </a:lnSpc>
            </a:pPr>
            <a:r>
              <a:rPr lang="hu-HU" sz="1200" dirty="0">
                <a:effectLst/>
                <a:latin typeface="+mn-lt"/>
                <a:ea typeface="Times New Roman"/>
              </a:rPr>
              <a:t>Az emberek szemei az imák, és a felismert üdvösség által nyílnak meg.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Imádságban kérnünk kell Isten szabadítását azon elmebeli gondolat-erőségekből, amik az Igazság fel és megismerésében akadályozzák barátainkat, ismerőseinket (</a:t>
            </a:r>
            <a:r>
              <a:rPr lang="hu-HU" sz="1200" b="1" i="1" baseline="0" dirty="0">
                <a:effectLst/>
                <a:latin typeface="+mn-lt"/>
                <a:ea typeface="Times New Roman"/>
              </a:rPr>
              <a:t>2Kor 10:3-5; </a:t>
            </a:r>
            <a:r>
              <a:rPr lang="hu-HU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Jn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14:6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r>
              <a:rPr lang="hu-HU" dirty="0">
                <a:effectLst/>
              </a:rPr>
              <a:t> </a:t>
            </a:r>
            <a:r>
              <a:rPr lang="hu-HU" sz="1200" b="1" u="sng" dirty="0">
                <a:effectLst/>
                <a:latin typeface="+mn-lt"/>
                <a:ea typeface="Times New Roman"/>
              </a:rPr>
              <a:t>Ez az elmére vonatkozik</a:t>
            </a:r>
            <a:r>
              <a:rPr lang="hu-HU" sz="1200" b="1" dirty="0">
                <a:effectLst/>
                <a:latin typeface="+mn-lt"/>
                <a:ea typeface="Times New Roman"/>
              </a:rPr>
              <a:t>.</a:t>
            </a:r>
            <a:br>
              <a:rPr lang="hu-HU" sz="1200" b="1" dirty="0">
                <a:effectLst/>
                <a:latin typeface="+mn-lt"/>
                <a:ea typeface="Times New Roman"/>
              </a:rPr>
            </a:br>
            <a:endParaRPr lang="hu-HU" sz="1200" b="1" dirty="0">
              <a:effectLst/>
              <a:latin typeface="+mn-lt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hu-HU" sz="1200" b="1" i="1" baseline="0" dirty="0">
                <a:effectLst/>
                <a:latin typeface="+mn-lt"/>
                <a:ea typeface="Times New Roman"/>
              </a:rPr>
              <a:t>2Kor 10:3  </a:t>
            </a:r>
            <a:r>
              <a:rPr lang="hu-HU" sz="1200" b="0" i="1" baseline="0" dirty="0">
                <a:effectLst/>
                <a:latin typeface="+mn-lt"/>
                <a:ea typeface="Times New Roman"/>
              </a:rPr>
              <a:t>Mert testben élünk, de </a:t>
            </a:r>
            <a:r>
              <a:rPr lang="hu-HU" sz="1200" b="1" i="1" baseline="0" dirty="0">
                <a:effectLst/>
                <a:latin typeface="+mn-lt"/>
                <a:ea typeface="Times New Roman"/>
              </a:rPr>
              <a:t>nem test szerint </a:t>
            </a:r>
            <a:r>
              <a:rPr lang="hu-HU" sz="1200" b="0" i="1" baseline="0" dirty="0">
                <a:effectLst/>
                <a:latin typeface="+mn-lt"/>
                <a:ea typeface="Times New Roman"/>
              </a:rPr>
              <a:t>hadakozunk;</a:t>
            </a:r>
          </a:p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hu-HU" sz="1200" b="1" i="1" baseline="0" dirty="0">
                <a:effectLst/>
                <a:latin typeface="+mn-lt"/>
                <a:ea typeface="Times New Roman"/>
              </a:rPr>
              <a:t>2Kor 10:4  </a:t>
            </a:r>
            <a:r>
              <a:rPr lang="hu-HU" sz="1200" b="0" i="1" baseline="0" dirty="0">
                <a:effectLst/>
                <a:latin typeface="+mn-lt"/>
                <a:ea typeface="Times New Roman"/>
              </a:rPr>
              <a:t>hadakozásunk fegyverei ugyanis nem testiek, hanem erősek az Isten kezében </a:t>
            </a:r>
            <a:r>
              <a:rPr lang="hu-HU" sz="1200" b="1" i="1" baseline="0" dirty="0">
                <a:effectLst/>
                <a:latin typeface="+mn-lt"/>
                <a:ea typeface="Times New Roman"/>
              </a:rPr>
              <a:t>erődítmények lerombolására</a:t>
            </a:r>
            <a:r>
              <a:rPr lang="hu-HU" sz="1200" b="0" i="1" baseline="0" dirty="0">
                <a:effectLst/>
                <a:latin typeface="+mn-lt"/>
                <a:ea typeface="Times New Roman"/>
              </a:rPr>
              <a:t>.</a:t>
            </a:r>
          </a:p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hu-HU" sz="1200" b="1" i="1" baseline="0" dirty="0">
                <a:effectLst/>
                <a:latin typeface="+mn-lt"/>
                <a:ea typeface="Times New Roman"/>
              </a:rPr>
              <a:t>2Kor 10:5  </a:t>
            </a:r>
            <a:r>
              <a:rPr lang="hu-HU" sz="1200" b="0" i="1" baseline="0" dirty="0">
                <a:effectLst/>
                <a:latin typeface="+mn-lt"/>
                <a:ea typeface="Times New Roman"/>
              </a:rPr>
              <a:t>Ezekkel rombolunk le minden okoskodást és minden magaslatot, amelyet az </a:t>
            </a:r>
            <a:r>
              <a:rPr lang="hu-HU" sz="1200" b="1" i="1" baseline="0" dirty="0">
                <a:effectLst/>
                <a:latin typeface="+mn-lt"/>
                <a:ea typeface="Times New Roman"/>
              </a:rPr>
              <a:t>Isten ismeretével szemben emeltek</a:t>
            </a:r>
            <a:r>
              <a:rPr lang="hu-HU" sz="1200" b="0" i="1" baseline="0" dirty="0">
                <a:effectLst/>
                <a:latin typeface="+mn-lt"/>
                <a:ea typeface="Times New Roman"/>
              </a:rPr>
              <a:t>, és foglyul ejtünk minden gondolatot a Krisztus iránti engedelmességre,</a:t>
            </a:r>
          </a:p>
          <a:p>
            <a:pPr algn="l">
              <a:lnSpc>
                <a:spcPct val="100000"/>
              </a:lnSpc>
              <a:spcAft>
                <a:spcPts val="0"/>
              </a:spcAft>
            </a:pPr>
            <a:endParaRPr lang="hu-HU" sz="1200" b="0" i="1" baseline="0" dirty="0">
              <a:effectLst/>
              <a:latin typeface="+mn-lt"/>
              <a:ea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Ján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14:6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Jézus így válaszolt: "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Én vagyok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 út,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igazság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az élet; senki sem mehet az Atyához, csakis énáltalam.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hu-HU" sz="1200" dirty="0">
              <a:effectLst/>
              <a:latin typeface="+mn-lt"/>
              <a:ea typeface="Times New Roman"/>
            </a:endParaRPr>
          </a:p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hu-HU" sz="1200" b="1" dirty="0">
                <a:effectLst/>
                <a:latin typeface="+mn-lt"/>
                <a:ea typeface="Times New Roman"/>
              </a:rPr>
              <a:t>3. Az akarat</a:t>
            </a:r>
          </a:p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hu-HU" sz="1200" b="1" dirty="0">
                <a:effectLst/>
                <a:latin typeface="+mn-lt"/>
                <a:ea typeface="Times New Roman"/>
              </a:rPr>
              <a:t>Egy határozott kihívás elé kell állítanunk az érdeklődő embereket</a:t>
            </a:r>
            <a:r>
              <a:rPr lang="hu-HU" sz="1200" dirty="0">
                <a:effectLst/>
                <a:latin typeface="+mn-lt"/>
                <a:ea typeface="Times New Roman"/>
              </a:rPr>
              <a:t>, amely hatására hitből fognak lépni. Ez az engedelmességi lépés egy rövid ima is lehet, amelyben </a:t>
            </a:r>
            <a:r>
              <a:rPr lang="hu-HU" sz="1200" b="1" dirty="0">
                <a:effectLst/>
                <a:latin typeface="+mn-lt"/>
                <a:ea typeface="Times New Roman"/>
              </a:rPr>
              <a:t>megvallják</a:t>
            </a:r>
            <a:r>
              <a:rPr lang="hu-HU" sz="1200" dirty="0">
                <a:effectLst/>
                <a:latin typeface="+mn-lt"/>
                <a:ea typeface="Times New Roman"/>
              </a:rPr>
              <a:t>, hogy </a:t>
            </a:r>
            <a:r>
              <a:rPr lang="hu-HU" sz="1200" b="1" dirty="0">
                <a:effectLst/>
                <a:latin typeface="+mn-lt"/>
                <a:ea typeface="Times New Roman"/>
              </a:rPr>
              <a:t>bűnösök</a:t>
            </a:r>
            <a:r>
              <a:rPr lang="hu-HU" sz="1200" dirty="0">
                <a:effectLst/>
                <a:latin typeface="+mn-lt"/>
                <a:ea typeface="Times New Roman"/>
              </a:rPr>
              <a:t> és egyben kinyilvánítják </a:t>
            </a:r>
            <a:r>
              <a:rPr lang="hu-HU" sz="1200" b="1" dirty="0">
                <a:effectLst/>
                <a:latin typeface="+mn-lt"/>
                <a:ea typeface="Times New Roman"/>
              </a:rPr>
              <a:t>bizalmukat Jézus Krisztus </a:t>
            </a:r>
            <a:r>
              <a:rPr lang="hu-HU" sz="1200" dirty="0">
                <a:effectLst/>
                <a:latin typeface="+mn-lt"/>
                <a:ea typeface="Times New Roman"/>
              </a:rPr>
              <a:t>iránt. Átvehetik a </a:t>
            </a:r>
            <a:r>
              <a:rPr lang="hu-HU" sz="1200" b="1" dirty="0">
                <a:effectLst/>
                <a:latin typeface="+mn-lt"/>
                <a:ea typeface="Times New Roman"/>
              </a:rPr>
              <a:t>bűneik bocsánatát </a:t>
            </a:r>
            <a:r>
              <a:rPr lang="hu-HU" sz="1200" dirty="0">
                <a:effectLst/>
                <a:latin typeface="+mn-lt"/>
                <a:ea typeface="Times New Roman"/>
              </a:rPr>
              <a:t>és megígérhetik, hogy </a:t>
            </a:r>
            <a:r>
              <a:rPr lang="hu-HU" sz="1200" b="1" dirty="0">
                <a:effectLst/>
                <a:latin typeface="+mn-lt"/>
                <a:ea typeface="Times New Roman"/>
              </a:rPr>
              <a:t>követni fogják Jézust</a:t>
            </a:r>
            <a:r>
              <a:rPr lang="hu-HU" sz="1200" dirty="0">
                <a:effectLst/>
                <a:latin typeface="+mn-lt"/>
                <a:ea typeface="Times New Roman"/>
              </a:rPr>
              <a:t>, neki szentelve </a:t>
            </a:r>
            <a:r>
              <a:rPr lang="hu-HU" sz="1200" b="1" dirty="0">
                <a:effectLst/>
                <a:latin typeface="+mn-lt"/>
                <a:ea typeface="Times New Roman"/>
              </a:rPr>
              <a:t>egész életüket</a:t>
            </a:r>
            <a:r>
              <a:rPr lang="hu-HU" sz="1200" dirty="0">
                <a:effectLst/>
                <a:latin typeface="+mn-lt"/>
                <a:ea typeface="Times New Roman"/>
              </a:rPr>
              <a:t>.</a:t>
            </a:r>
          </a:p>
          <a:p>
            <a:pPr algn="l">
              <a:lnSpc>
                <a:spcPct val="100000"/>
              </a:lnSpc>
              <a:spcAft>
                <a:spcPts val="0"/>
              </a:spcAft>
            </a:pPr>
            <a:endParaRPr lang="hu-HU" sz="1200" b="1" baseline="0" dirty="0">
              <a:effectLst/>
              <a:latin typeface="+mn-lt"/>
              <a:ea typeface="Times New Roman"/>
            </a:endParaRPr>
          </a:p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hu-HU" sz="1200" b="0" i="0" baseline="0" dirty="0">
                <a:effectLst/>
                <a:latin typeface="+mn-lt"/>
                <a:ea typeface="Times New Roman"/>
              </a:rPr>
              <a:t>Néha egy </a:t>
            </a:r>
            <a:r>
              <a:rPr lang="hu-HU" sz="1200" b="1" i="0" baseline="0" dirty="0">
                <a:effectLst/>
                <a:latin typeface="+mn-lt"/>
                <a:ea typeface="Times New Roman"/>
              </a:rPr>
              <a:t>evangéliumi barátságban a megrekedés oka </a:t>
            </a:r>
            <a:r>
              <a:rPr lang="hu-HU" sz="1200" b="0" i="0" baseline="0" dirty="0">
                <a:effectLst/>
                <a:latin typeface="+mn-lt"/>
                <a:ea typeface="Times New Roman"/>
              </a:rPr>
              <a:t>pontosan az, hogy nem állítjuk döntés elé barátainkat, szeretteinket. A tiszta evangélium döntés elé állíja az embert, döntenie kell Krisztus mellett, vagy ellen. Egy ilyen tiszta evangéliumi üzenet által az emberek világosan megláthatják </a:t>
            </a:r>
            <a:r>
              <a:rPr lang="hu-HU" sz="1200" b="1" i="0" baseline="0" dirty="0">
                <a:effectLst/>
                <a:latin typeface="+mn-lt"/>
                <a:ea typeface="Times New Roman"/>
              </a:rPr>
              <a:t>merre is tart az életük valójában</a:t>
            </a:r>
            <a:r>
              <a:rPr lang="hu-HU" sz="1200" b="0" i="0" baseline="0" dirty="0">
                <a:effectLst/>
                <a:latin typeface="+mn-lt"/>
                <a:ea typeface="Times New Roman"/>
              </a:rPr>
              <a:t>, így lehetőségük van eldönteni, hogy </a:t>
            </a:r>
            <a:r>
              <a:rPr lang="hu-HU" sz="1200" b="1" i="0" baseline="0" dirty="0">
                <a:effectLst/>
                <a:latin typeface="+mn-lt"/>
                <a:ea typeface="Times New Roman"/>
              </a:rPr>
              <a:t>hova akarnak jutni</a:t>
            </a:r>
            <a:r>
              <a:rPr lang="hu-HU" sz="1200" b="0" i="0" baseline="0" dirty="0">
                <a:effectLst/>
                <a:latin typeface="+mn-lt"/>
                <a:ea typeface="Times New Roman"/>
              </a:rPr>
              <a:t>. </a:t>
            </a:r>
            <a:r>
              <a:rPr lang="hu-HU" sz="1200" b="1" u="sng" dirty="0">
                <a:effectLst/>
                <a:latin typeface="+mn-lt"/>
                <a:ea typeface="Times New Roman"/>
              </a:rPr>
              <a:t>Ez az akaratra vonatkozik</a:t>
            </a:r>
            <a:r>
              <a:rPr lang="hu-HU" sz="1200" b="1" dirty="0">
                <a:effectLst/>
                <a:latin typeface="+mn-lt"/>
                <a:ea typeface="Times New Roman"/>
              </a:rPr>
              <a:t>.</a:t>
            </a:r>
            <a:endParaRPr lang="hu-HU" sz="1200" b="0" i="0" baseline="0" dirty="0">
              <a:effectLst/>
              <a:latin typeface="+mn-lt"/>
              <a:ea typeface="Times New Roman"/>
            </a:endParaRPr>
          </a:p>
          <a:p>
            <a:pPr algn="l">
              <a:lnSpc>
                <a:spcPct val="100000"/>
              </a:lnSpc>
              <a:spcAft>
                <a:spcPts val="0"/>
              </a:spcAft>
            </a:pPr>
            <a:endParaRPr lang="hu-HU" sz="1200" b="0" i="0" baseline="0" dirty="0">
              <a:effectLst/>
              <a:latin typeface="+mn-lt"/>
              <a:ea typeface="Times New Roman"/>
            </a:endParaRPr>
          </a:p>
          <a:p>
            <a:pPr algn="l">
              <a:lnSpc>
                <a:spcPct val="100000"/>
              </a:lnSpc>
              <a:spcAft>
                <a:spcPts val="0"/>
              </a:spcAft>
            </a:pPr>
            <a:endParaRPr lang="hu-HU" sz="1200" dirty="0">
              <a:effectLst/>
              <a:latin typeface="+mn-lt"/>
              <a:ea typeface="Times New Roman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hu-HU" sz="1200" b="1" dirty="0">
                <a:effectLst/>
                <a:latin typeface="+mn-lt"/>
                <a:ea typeface="Times New Roman"/>
              </a:rPr>
              <a:t>4. A tanítványság – gyümölcsöző élet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hu-HU" sz="1200" dirty="0">
                <a:effectLst/>
                <a:latin typeface="+mn-lt"/>
                <a:ea typeface="Times New Roman"/>
              </a:rPr>
              <a:t>A folyamat a bibliatanulmányozással, képzésekkel és a személyes tapasztalatok megosztásával megy tovább. Jézus azt mondta, hogy tanuljunk Tőle, </a:t>
            </a:r>
            <a:r>
              <a:rPr lang="hu-HU" sz="1200" b="1" dirty="0">
                <a:effectLst/>
                <a:latin typeface="+mn-lt"/>
                <a:ea typeface="Times New Roman"/>
              </a:rPr>
              <a:t>Ő megismerteti</a:t>
            </a:r>
            <a:r>
              <a:rPr lang="hu-HU" sz="1200" dirty="0">
                <a:effectLst/>
                <a:latin typeface="+mn-lt"/>
                <a:ea typeface="Times New Roman"/>
              </a:rPr>
              <a:t> velünk az </a:t>
            </a:r>
            <a:r>
              <a:rPr lang="hu-HU" sz="1200" b="1" dirty="0">
                <a:effectLst/>
                <a:latin typeface="+mn-lt"/>
                <a:ea typeface="Times New Roman"/>
              </a:rPr>
              <a:t>Atyát</a:t>
            </a:r>
            <a:r>
              <a:rPr lang="hu-HU" sz="1200" dirty="0">
                <a:effectLst/>
                <a:latin typeface="+mn-lt"/>
                <a:ea typeface="Times New Roman"/>
              </a:rPr>
              <a:t> </a:t>
            </a:r>
            <a:r>
              <a:rPr lang="hu-HU" sz="1200" i="1" dirty="0">
                <a:effectLst/>
                <a:latin typeface="+mn-lt"/>
                <a:ea typeface="Times New Roman"/>
              </a:rPr>
              <a:t>(</a:t>
            </a:r>
            <a:r>
              <a:rPr lang="hu-HU" sz="1200" b="1" i="1" dirty="0" err="1">
                <a:effectLst/>
                <a:latin typeface="+mn-lt"/>
                <a:ea typeface="Times New Roman"/>
              </a:rPr>
              <a:t>Mt</a:t>
            </a:r>
            <a:r>
              <a:rPr lang="hu-HU" sz="1200" b="1" i="1" dirty="0">
                <a:effectLst/>
                <a:latin typeface="+mn-lt"/>
                <a:ea typeface="Times New Roman"/>
              </a:rPr>
              <a:t> 11:27</a:t>
            </a:r>
            <a:r>
              <a:rPr lang="hu-HU" sz="1200" i="1" dirty="0">
                <a:effectLst/>
                <a:latin typeface="+mn-lt"/>
                <a:ea typeface="Times New Roman"/>
              </a:rPr>
              <a:t>).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hu-HU" sz="1200" i="1" dirty="0">
              <a:effectLst/>
              <a:latin typeface="+mn-lt"/>
              <a:ea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i="1" dirty="0">
                <a:effectLst/>
                <a:latin typeface="+mn-lt"/>
                <a:ea typeface="Times New Roman"/>
              </a:rPr>
              <a:t>Máté 11:27  </a:t>
            </a:r>
            <a:r>
              <a:rPr lang="hu-HU" sz="1200" i="1" dirty="0">
                <a:effectLst/>
                <a:latin typeface="+mn-lt"/>
                <a:ea typeface="Times New Roman"/>
              </a:rPr>
              <a:t>Az én Atyám mindent átadott nekem, és senki sem </a:t>
            </a:r>
            <a:r>
              <a:rPr lang="hu-HU" sz="1200" b="1" i="1" dirty="0">
                <a:effectLst/>
                <a:latin typeface="+mn-lt"/>
                <a:ea typeface="Times New Roman"/>
              </a:rPr>
              <a:t>ismeri</a:t>
            </a:r>
            <a:r>
              <a:rPr lang="hu-HU" sz="1200" i="1" dirty="0">
                <a:effectLst/>
                <a:latin typeface="+mn-lt"/>
                <a:ea typeface="Times New Roman"/>
              </a:rPr>
              <a:t> a Fiút, csak az </a:t>
            </a:r>
            <a:r>
              <a:rPr lang="hu-HU" sz="1200" b="1" i="1" dirty="0">
                <a:effectLst/>
                <a:latin typeface="+mn-lt"/>
                <a:ea typeface="Times New Roman"/>
              </a:rPr>
              <a:t>Atya</a:t>
            </a:r>
            <a:r>
              <a:rPr lang="hu-HU" sz="1200" i="1" dirty="0">
                <a:effectLst/>
                <a:latin typeface="+mn-lt"/>
                <a:ea typeface="Times New Roman"/>
              </a:rPr>
              <a:t>, az Atyát sem ismeri senki, csak a Fiú, és az, </a:t>
            </a:r>
            <a:r>
              <a:rPr lang="hu-HU" sz="1200" b="1" i="1" dirty="0">
                <a:effectLst/>
                <a:latin typeface="+mn-lt"/>
                <a:ea typeface="Times New Roman"/>
              </a:rPr>
              <a:t>akinek a Fiú akarja kijelenteni</a:t>
            </a:r>
            <a:r>
              <a:rPr lang="hu-HU" sz="1200" i="1" dirty="0">
                <a:effectLst/>
                <a:latin typeface="+mn-lt"/>
                <a:ea typeface="Times New Roman"/>
              </a:rPr>
              <a:t>.</a:t>
            </a:r>
            <a:endParaRPr lang="hu-HU" dirty="0">
              <a:latin typeface="+mn-lt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hu-HU" sz="1200" i="1" dirty="0">
              <a:effectLst/>
              <a:latin typeface="+mn-lt"/>
              <a:ea typeface="Times New Roman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hu-HU" sz="1200" dirty="0">
                <a:effectLst/>
                <a:latin typeface="+mn-lt"/>
                <a:ea typeface="Times New Roman"/>
              </a:rPr>
              <a:t>Meg kell, hogy tanítanunk őket arra, </a:t>
            </a:r>
            <a:r>
              <a:rPr lang="hu-HU" sz="1200" b="1" dirty="0">
                <a:effectLst/>
                <a:latin typeface="+mn-lt"/>
                <a:ea typeface="Times New Roman"/>
              </a:rPr>
              <a:t>hogyan éljenek sikeres, győztes életet keresztyénként, mind az ismeretet, mind pedig a gyakorlatot tekintve</a:t>
            </a:r>
            <a:r>
              <a:rPr lang="hu-HU" sz="1200" dirty="0">
                <a:effectLst/>
                <a:latin typeface="+mn-lt"/>
                <a:ea typeface="Times New Roman"/>
              </a:rPr>
              <a:t>. A tanítványi életnek a bibliaolvasás és tanulmányozás, az imádkozás, a keresztyén testvérekkel való közösség gyakorlása, a tanúságtétel és a szolgálat </a:t>
            </a:r>
            <a:r>
              <a:rPr lang="hu-HU" sz="1200" b="1" dirty="0">
                <a:effectLst/>
                <a:latin typeface="+mn-lt"/>
                <a:ea typeface="Times New Roman"/>
              </a:rPr>
              <a:t>egyaránt a része</a:t>
            </a:r>
            <a:r>
              <a:rPr lang="hu-HU" sz="1200" dirty="0">
                <a:effectLst/>
                <a:latin typeface="+mn-lt"/>
                <a:ea typeface="Times New Roman"/>
              </a:rPr>
              <a:t>. </a:t>
            </a:r>
            <a:r>
              <a:rPr lang="hu-HU" sz="1200" b="1" u="sng" dirty="0">
                <a:effectLst/>
                <a:latin typeface="+mn-lt"/>
                <a:ea typeface="Times New Roman"/>
              </a:rPr>
              <a:t>Ez a tanítványságra vonatkozik</a:t>
            </a:r>
            <a:r>
              <a:rPr lang="hu-HU" sz="1200" b="1" dirty="0">
                <a:effectLst/>
                <a:latin typeface="+mn-lt"/>
                <a:ea typeface="Times New Roman"/>
              </a:rPr>
              <a:t>.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hu-HU" sz="1200" b="1" dirty="0">
              <a:effectLst/>
              <a:latin typeface="+mn-lt"/>
              <a:ea typeface="Times New Roman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F84A-4009-4C6B-A21D-2AF0DB71A927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6191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hu-HU"/>
          </a:p>
        </p:txBody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Könyv - Az András misszió - </a:t>
            </a:r>
            <a:r>
              <a:rPr lang="hu-HU" b="1" i="1" dirty="0">
                <a:solidFill>
                  <a:schemeClr val="tx1"/>
                </a:solidFill>
                <a:effectLst/>
                <a:latin typeface="+mn-lt"/>
              </a:rPr>
              <a:t>Kis csoportok </a:t>
            </a:r>
            <a:r>
              <a:rPr lang="hu-H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(23. oldal)</a:t>
            </a: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hu-HU" sz="1200" dirty="0">
              <a:effectLst/>
              <a:latin typeface="+mn-lt"/>
              <a:ea typeface="Times New Roman"/>
            </a:endParaRP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hu-HU" sz="1200" b="1" dirty="0">
                <a:effectLst/>
                <a:latin typeface="+mn-lt"/>
                <a:ea typeface="Times New Roman"/>
              </a:rPr>
              <a:t>1) </a:t>
            </a:r>
            <a:r>
              <a:rPr lang="hu-HU" sz="1200" dirty="0">
                <a:effectLst/>
                <a:latin typeface="+mn-lt"/>
                <a:ea typeface="Times New Roman"/>
              </a:rPr>
              <a:t>Napjainkban </a:t>
            </a:r>
            <a:r>
              <a:rPr lang="hu-HU" sz="1200" b="1" dirty="0">
                <a:effectLst/>
                <a:latin typeface="+mn-lt"/>
                <a:ea typeface="Times New Roman"/>
              </a:rPr>
              <a:t>a tanítványozást </a:t>
            </a:r>
            <a:r>
              <a:rPr lang="hu-HU" sz="1200" b="0" dirty="0">
                <a:effectLst/>
                <a:latin typeface="+mn-lt"/>
                <a:ea typeface="Times New Roman"/>
              </a:rPr>
              <a:t>jellemzően</a:t>
            </a:r>
            <a:r>
              <a:rPr lang="hu-HU" sz="1200" b="1" dirty="0">
                <a:effectLst/>
                <a:latin typeface="+mn-lt"/>
                <a:ea typeface="Times New Roman"/>
              </a:rPr>
              <a:t> kis csoportokban végzik</a:t>
            </a:r>
            <a:r>
              <a:rPr lang="hu-HU" sz="1200" dirty="0">
                <a:effectLst/>
                <a:latin typeface="+mn-lt"/>
                <a:ea typeface="Times New Roman"/>
              </a:rPr>
              <a:t>. A legtöbb ember először nem akar gyülekezetbe menni, de vonzó lehet számukra a kis csoportok biztonsága és intimitása, ahol az emberek gyorsan megismerik egymást, és a bizalom is kialakul közöttük.</a:t>
            </a:r>
          </a:p>
          <a:p>
            <a:pPr marL="171450" indent="-171450" algn="just">
              <a:lnSpc>
                <a:spcPct val="100000"/>
              </a:lnSpc>
              <a:spcAft>
                <a:spcPts val="0"/>
              </a:spcAft>
              <a:buFontTx/>
              <a:buChar char="-"/>
            </a:pPr>
            <a:endParaRPr lang="hu-HU" sz="1200" dirty="0">
              <a:effectLst/>
              <a:latin typeface="+mn-lt"/>
              <a:ea typeface="Times New Roman"/>
            </a:endParaRP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hu-HU" sz="1200" b="1" dirty="0">
                <a:effectLst/>
                <a:latin typeface="+mn-lt"/>
                <a:ea typeface="Times New Roman"/>
              </a:rPr>
              <a:t>2) </a:t>
            </a:r>
            <a:r>
              <a:rPr lang="hu-HU" sz="1200" dirty="0">
                <a:effectLst/>
                <a:latin typeface="+mn-lt"/>
                <a:ea typeface="Times New Roman"/>
              </a:rPr>
              <a:t>Az ilyen kis csoportok ideálisak arra, hogy </a:t>
            </a:r>
            <a:r>
              <a:rPr lang="hu-HU" sz="1200" b="1" dirty="0">
                <a:effectLst/>
                <a:latin typeface="+mn-lt"/>
                <a:ea typeface="Times New Roman"/>
              </a:rPr>
              <a:t>a gyülekezet „előszobái” </a:t>
            </a:r>
            <a:r>
              <a:rPr lang="hu-HU" sz="1200" dirty="0">
                <a:effectLst/>
                <a:latin typeface="+mn-lt"/>
                <a:ea typeface="Times New Roman"/>
              </a:rPr>
              <a:t>legyenek.</a:t>
            </a: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hu-HU" sz="1200" dirty="0">
              <a:effectLst/>
              <a:latin typeface="+mn-lt"/>
              <a:ea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Apcs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5:42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nem hagytak fel a naponkénti tanítással, és hirdették a Krisztus Jézust a templomban és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házanként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ApCsel 2:46; 20:20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hu-HU" sz="1200" dirty="0">
              <a:effectLst/>
              <a:latin typeface="+mn-lt"/>
              <a:ea typeface="Times New Roman"/>
            </a:endParaRP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hu-HU" sz="1200" dirty="0">
                <a:effectLst/>
                <a:latin typeface="+mn-lt"/>
                <a:ea typeface="Times New Roman"/>
              </a:rPr>
              <a:t>A csoport neve fontos, mert vonzóvá teheti azt az emberek számára, de egy rosszul megválasztott elnevezés eltántoríthatja őket attól, hogy becsatlakozzanak. Beszéljétek meg egymással, hogy a kis csoportotok választott neve hogyan fog hangozni a külső személyek számára. Az András misszióban azon emberek, akik még </a:t>
            </a:r>
            <a:r>
              <a:rPr lang="hu-HU" sz="1200" b="1" dirty="0">
                <a:effectLst/>
                <a:latin typeface="+mn-lt"/>
                <a:ea typeface="Times New Roman"/>
              </a:rPr>
              <a:t>nem hoztak határozott döntést </a:t>
            </a:r>
            <a:r>
              <a:rPr lang="hu-HU" sz="1200" dirty="0">
                <a:effectLst/>
                <a:latin typeface="+mn-lt"/>
                <a:ea typeface="Times New Roman"/>
              </a:rPr>
              <a:t>arra nézve, hogy </a:t>
            </a:r>
            <a:r>
              <a:rPr lang="hu-HU" sz="1200" b="1" dirty="0">
                <a:effectLst/>
                <a:latin typeface="+mn-lt"/>
                <a:ea typeface="Times New Roman"/>
              </a:rPr>
              <a:t>Jézust követik</a:t>
            </a:r>
            <a:r>
              <a:rPr lang="hu-HU" sz="1200" dirty="0">
                <a:effectLst/>
                <a:latin typeface="+mn-lt"/>
                <a:ea typeface="Times New Roman"/>
              </a:rPr>
              <a:t>, </a:t>
            </a:r>
            <a:r>
              <a:rPr lang="hu-HU" sz="1200" b="1" dirty="0">
                <a:effectLst/>
                <a:latin typeface="+mn-lt"/>
                <a:ea typeface="Times New Roman"/>
              </a:rPr>
              <a:t>legyenek szívesen látottak a kis csoportokban</a:t>
            </a:r>
            <a:r>
              <a:rPr lang="hu-HU" sz="1200" dirty="0">
                <a:effectLst/>
                <a:latin typeface="+mn-lt"/>
                <a:ea typeface="Times New Roman"/>
              </a:rPr>
              <a:t>.  </a:t>
            </a: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hu-HU" sz="1200" dirty="0">
              <a:effectLst/>
              <a:latin typeface="+mn-lt"/>
              <a:ea typeface="Times New Roman"/>
            </a:endParaRP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hu-HU" sz="1200" dirty="0">
              <a:effectLst/>
              <a:latin typeface="+mn-lt"/>
              <a:ea typeface="Times New Roman"/>
            </a:endParaRP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hu-HU" sz="1200" b="1" dirty="0">
                <a:effectLst/>
                <a:latin typeface="+mn-lt"/>
                <a:ea typeface="Times New Roman"/>
              </a:rPr>
              <a:t>3) </a:t>
            </a:r>
            <a:r>
              <a:rPr lang="hu-HU" sz="1200" b="0" dirty="0">
                <a:effectLst/>
                <a:latin typeface="+mn-lt"/>
                <a:ea typeface="Times New Roman"/>
              </a:rPr>
              <a:t>A </a:t>
            </a:r>
            <a:r>
              <a:rPr lang="hu-HU" sz="1200" b="1" dirty="0">
                <a:effectLst/>
                <a:latin typeface="+mn-lt"/>
                <a:ea typeface="Times New Roman"/>
              </a:rPr>
              <a:t>hatás két irányú</a:t>
            </a:r>
            <a:r>
              <a:rPr lang="hu-HU" sz="1200" b="0" dirty="0">
                <a:effectLst/>
                <a:latin typeface="+mn-lt"/>
                <a:ea typeface="Times New Roman"/>
              </a:rPr>
              <a:t>, hiszen az </a:t>
            </a:r>
            <a:r>
              <a:rPr lang="hu-HU" sz="1200" b="1" dirty="0">
                <a:effectLst/>
                <a:latin typeface="+mn-lt"/>
                <a:ea typeface="Times New Roman"/>
              </a:rPr>
              <a:t>újonnan érkezettek </a:t>
            </a:r>
            <a:r>
              <a:rPr lang="hu-HU" sz="1200" b="0" dirty="0">
                <a:effectLst/>
                <a:latin typeface="+mn-lt"/>
                <a:ea typeface="Times New Roman"/>
              </a:rPr>
              <a:t>nem értenek meg mindent, ami elhangzik, de </a:t>
            </a:r>
            <a:r>
              <a:rPr lang="hu-HU" sz="1200" b="1" dirty="0">
                <a:effectLst/>
                <a:latin typeface="+mn-lt"/>
                <a:ea typeface="Times New Roman"/>
              </a:rPr>
              <a:t>kérdéseik frissességet </a:t>
            </a:r>
            <a:r>
              <a:rPr lang="hu-HU" sz="1200" b="0" dirty="0">
                <a:effectLst/>
                <a:latin typeface="+mn-lt"/>
                <a:ea typeface="Times New Roman"/>
              </a:rPr>
              <a:t>hoznak a csoportba, ugyanakkor …</a:t>
            </a: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hu-HU" sz="1200" b="0" dirty="0">
              <a:effectLst/>
              <a:latin typeface="+mn-lt"/>
              <a:ea typeface="Times New Roman"/>
            </a:endParaRPr>
          </a:p>
          <a:p>
            <a:pPr marL="457200" lvl="1" indent="0" algn="just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hu-HU" sz="1200" b="1" dirty="0">
                <a:effectLst/>
                <a:latin typeface="+mn-lt"/>
                <a:ea typeface="Times New Roman"/>
              </a:rPr>
              <a:t>3/a) </a:t>
            </a:r>
            <a:r>
              <a:rPr lang="hu-HU" sz="1200" b="0" dirty="0">
                <a:effectLst/>
                <a:latin typeface="+mn-lt"/>
                <a:ea typeface="Times New Roman"/>
              </a:rPr>
              <a:t>látják a </a:t>
            </a:r>
            <a:r>
              <a:rPr lang="hu-HU" sz="1200" b="1" dirty="0">
                <a:effectLst/>
                <a:latin typeface="+mn-lt"/>
                <a:ea typeface="Times New Roman"/>
              </a:rPr>
              <a:t>keresztyén lelkesedést </a:t>
            </a:r>
            <a:r>
              <a:rPr lang="hu-HU" sz="1200" b="0" dirty="0">
                <a:effectLst/>
                <a:latin typeface="+mn-lt"/>
                <a:ea typeface="Times New Roman"/>
              </a:rPr>
              <a:t>a Krisztust már követők életében.</a:t>
            </a:r>
          </a:p>
          <a:p>
            <a:pPr marL="457200" lvl="1" indent="0" algn="just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hu-HU" sz="1200" dirty="0">
              <a:effectLst/>
              <a:latin typeface="+mn-lt"/>
              <a:ea typeface="Times New Roman"/>
            </a:endParaRPr>
          </a:p>
          <a:p>
            <a:pPr marL="457200" lvl="1" indent="0" algn="just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3/b)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 új hívők megkapják a lehetőséget, hogy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beszéljenek frissen megtapasztalt hitükről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csoportban, és segíteni tudnak abban is, hogy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új embereket hívjanak el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kapcsolatrendszerükből. Ezúton felfedezik, hogy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többet tudnak tenni, mint gondolták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pPr marL="457200" lvl="1" indent="0" algn="just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hu-HU" sz="1200" dirty="0">
              <a:effectLst/>
              <a:latin typeface="+mn-lt"/>
              <a:ea typeface="Times New Roman"/>
            </a:endParaRPr>
          </a:p>
          <a:p>
            <a:pPr marL="457200" lvl="1" indent="0" algn="just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hu-HU" sz="1200" b="1" dirty="0">
                <a:effectLst/>
                <a:latin typeface="+mn-lt"/>
                <a:ea typeface="Times New Roman"/>
              </a:rPr>
              <a:t>3/c)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jelen vannak az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érettebb keresztyének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is, hogy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segítsenek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nekik, ha nem tudják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választ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ismerőseik által feltett kérdésekre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hu-HU" sz="1200" dirty="0">
                <a:effectLst/>
                <a:latin typeface="+mn-lt"/>
                <a:ea typeface="Times New Roman"/>
              </a:rPr>
              <a:t> </a:t>
            </a:r>
          </a:p>
          <a:p>
            <a:pPr marL="457200" lvl="1" indent="0" algn="just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hu-HU" sz="1200" dirty="0">
              <a:effectLst/>
              <a:latin typeface="+mn-lt"/>
              <a:ea typeface="Times New Roman"/>
            </a:endParaRPr>
          </a:p>
          <a:p>
            <a:pPr marL="0" lvl="0" indent="0" algn="just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hu-HU" sz="1200" b="1" dirty="0">
                <a:effectLst/>
                <a:latin typeface="+mn-lt"/>
                <a:ea typeface="Times New Roman"/>
              </a:rPr>
              <a:t>4)</a:t>
            </a:r>
            <a:r>
              <a:rPr lang="hu-HU" sz="1200" dirty="0">
                <a:effectLst/>
                <a:latin typeface="+mn-lt"/>
                <a:ea typeface="Times New Roman"/>
              </a:rPr>
              <a:t> A kis csoportok úgy működnek, mint a „</a:t>
            </a:r>
            <a:r>
              <a:rPr lang="hu-HU" sz="1200" b="1" dirty="0">
                <a:effectLst/>
                <a:latin typeface="+mn-lt"/>
                <a:ea typeface="Times New Roman"/>
              </a:rPr>
              <a:t>kis gyülekezetek</a:t>
            </a:r>
            <a:r>
              <a:rPr lang="hu-HU" sz="1200" dirty="0">
                <a:effectLst/>
                <a:latin typeface="+mn-lt"/>
                <a:ea typeface="Times New Roman"/>
              </a:rPr>
              <a:t>”.</a:t>
            </a:r>
          </a:p>
          <a:p>
            <a:pPr marL="0" lvl="0" indent="0" algn="just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hu-HU" sz="1200" dirty="0">
              <a:effectLst/>
              <a:latin typeface="+mn-lt"/>
              <a:ea typeface="Times New Roman"/>
            </a:endParaRPr>
          </a:p>
          <a:p>
            <a:pPr marL="0" lvl="0" indent="0" algn="just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hu-HU" sz="1200" b="1" dirty="0">
                <a:effectLst/>
                <a:latin typeface="+mn-lt"/>
                <a:ea typeface="Times New Roman"/>
              </a:rPr>
              <a:t>5) </a:t>
            </a:r>
            <a:r>
              <a:rPr lang="hu-HU" sz="1200" dirty="0">
                <a:effectLst/>
                <a:latin typeface="+mn-lt"/>
                <a:ea typeface="Times New Roman"/>
              </a:rPr>
              <a:t>Az ilyen tanítványsági kapcsolatok </a:t>
            </a:r>
            <a:r>
              <a:rPr lang="hu-HU" sz="1200" b="1" dirty="0">
                <a:effectLst/>
                <a:latin typeface="+mn-lt"/>
                <a:ea typeface="Times New Roman"/>
              </a:rPr>
              <a:t>jó barátságokká </a:t>
            </a:r>
            <a:r>
              <a:rPr lang="hu-HU" sz="1200" dirty="0">
                <a:effectLst/>
                <a:latin typeface="+mn-lt"/>
                <a:ea typeface="Times New Roman"/>
              </a:rPr>
              <a:t>is érhetnek.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F84A-4009-4C6B-A21D-2AF0DB71A927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1593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hu-HU"/>
          </a:p>
        </p:txBody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Könyv - Az András misszió -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hu-HU" b="1" i="1" dirty="0">
                <a:solidFill>
                  <a:schemeClr val="tx1"/>
                </a:solidFill>
                <a:effectLst/>
                <a:latin typeface="+mn-lt"/>
              </a:rPr>
              <a:t>övekedési tényező a gyülekezetben </a:t>
            </a:r>
            <a:r>
              <a:rPr lang="hu-H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(24-25. oldal)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hu-HU" sz="1200" dirty="0">
              <a:effectLst/>
              <a:latin typeface="+mn-lt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hu-HU" sz="1200" b="1" dirty="0">
                <a:effectLst/>
                <a:latin typeface="+mn-lt"/>
                <a:ea typeface="Times New Roman"/>
              </a:rPr>
              <a:t>Szeretnéd</a:t>
            </a:r>
            <a:r>
              <a:rPr lang="hu-HU" sz="1200" dirty="0">
                <a:effectLst/>
                <a:latin typeface="+mn-lt"/>
                <a:ea typeface="Times New Roman"/>
              </a:rPr>
              <a:t>, ha </a:t>
            </a:r>
            <a:r>
              <a:rPr lang="hu-HU" sz="1200" b="1" dirty="0">
                <a:effectLst/>
                <a:latin typeface="+mn-lt"/>
                <a:ea typeface="Times New Roman"/>
              </a:rPr>
              <a:t>barátaid Jézus ismerőseivé </a:t>
            </a:r>
            <a:r>
              <a:rPr lang="hu-HU" sz="1200" dirty="0">
                <a:effectLst/>
                <a:latin typeface="+mn-lt"/>
                <a:ea typeface="Times New Roman"/>
              </a:rPr>
              <a:t>válnának, de azt is hogy gyülekezeted vagy felekezeted </a:t>
            </a:r>
            <a:r>
              <a:rPr lang="hu-HU" sz="1200" b="1" dirty="0">
                <a:effectLst/>
                <a:latin typeface="+mn-lt"/>
                <a:ea typeface="Times New Roman"/>
              </a:rPr>
              <a:t>növekedjen</a:t>
            </a:r>
            <a:r>
              <a:rPr lang="hu-HU" sz="1200" dirty="0">
                <a:effectLst/>
                <a:latin typeface="+mn-lt"/>
                <a:ea typeface="Times New Roman"/>
              </a:rPr>
              <a:t> az üdvözülőkkel?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első gyülekezet jó példa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erre, mert Krisztusnak odaszentelt életük, Isten és egymás iránti szeretetük, valamint bizonyságtételük által az ÚR növelte a gyülekezetet a megtért és újjászületett személyekkel.</a:t>
            </a:r>
            <a:endParaRPr lang="hu-HU" dirty="0">
              <a:effectLst/>
              <a:latin typeface="+mn-lt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hu-HU" sz="1200" dirty="0">
              <a:effectLst/>
              <a:latin typeface="+mn-lt"/>
              <a:ea typeface="Times New Roman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hu-HU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Apcs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2:47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dicsérték az Istent, és kedvelte őket az egész nép.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Úr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pedig napról napra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növelte a gyülekezetet az üdvözülőkkel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hu-HU" sz="1200" i="1" dirty="0">
              <a:effectLst/>
              <a:latin typeface="+mn-lt"/>
              <a:ea typeface="Times New Roman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hu-HU" sz="1200" dirty="0">
              <a:effectLst/>
              <a:latin typeface="+mn-lt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gyülekezet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 a hely, ahol összejöttök, hogy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dicsérjétek az Istent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bátorítsátok egymást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ugyanakkor megtanuljátok, hogyan vegyetek részt Isten és az embertársaitok felé való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szolgálatban</a:t>
            </a:r>
            <a:r>
              <a:rPr lang="hu-H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 András misszió a gyülekezetben számos csoport növekedését megcélozhatja és elősegítheti.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hu-HU" sz="1200" dirty="0">
                <a:effectLst/>
                <a:latin typeface="+mn-lt"/>
                <a:ea typeface="Times New Roman"/>
              </a:rPr>
              <a:t> </a:t>
            </a:r>
          </a:p>
          <a:p>
            <a:pPr marL="0" indent="0" algn="l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hu-HU" sz="1200" dirty="0">
                <a:effectLst/>
                <a:latin typeface="+mn-lt"/>
                <a:ea typeface="Times New Roman"/>
              </a:rPr>
              <a:t>1. Az </a:t>
            </a:r>
            <a:r>
              <a:rPr lang="hu-HU" sz="1200" b="1" dirty="0">
                <a:effectLst/>
                <a:latin typeface="+mn-lt"/>
                <a:ea typeface="Times New Roman"/>
              </a:rPr>
              <a:t>első tényező </a:t>
            </a:r>
            <a:r>
              <a:rPr lang="hu-HU" sz="1200" dirty="0">
                <a:effectLst/>
                <a:latin typeface="+mn-lt"/>
                <a:ea typeface="Times New Roman"/>
              </a:rPr>
              <a:t>az </a:t>
            </a:r>
            <a:r>
              <a:rPr lang="hu-HU" sz="1200" b="1" dirty="0">
                <a:effectLst/>
                <a:latin typeface="+mn-lt"/>
                <a:ea typeface="Times New Roman"/>
              </a:rPr>
              <a:t>újonnan megtértek</a:t>
            </a:r>
            <a:r>
              <a:rPr lang="hu-HU" sz="1200" dirty="0">
                <a:effectLst/>
                <a:latin typeface="+mn-lt"/>
                <a:ea typeface="Times New Roman"/>
              </a:rPr>
              <a:t>. Nekik rendszerint vannak ismerőseik és barátaik, akik még nem keresztyének. A Krisztusba vetett új hitük „tüzet” gyújt bennük Jézus iránt. Egy fiatalember, miután megismerte Jézus Krisztust azt mondta: „</a:t>
            </a:r>
            <a:r>
              <a:rPr lang="hu-HU" sz="1200" i="1" dirty="0">
                <a:effectLst/>
                <a:latin typeface="+mn-lt"/>
                <a:ea typeface="Times New Roman"/>
              </a:rPr>
              <a:t>Égek Jézusért</a:t>
            </a:r>
            <a:r>
              <a:rPr lang="hu-HU" sz="1200" dirty="0">
                <a:effectLst/>
                <a:latin typeface="+mn-lt"/>
                <a:ea typeface="Times New Roman"/>
              </a:rPr>
              <a:t>.” Egy fiatal lány pedig, aki egy keresztyén táborban volt, azt írta bátyjának: „</a:t>
            </a:r>
            <a:r>
              <a:rPr lang="hu-HU" sz="1200" i="1" dirty="0">
                <a:effectLst/>
                <a:latin typeface="+mn-lt"/>
                <a:ea typeface="Times New Roman"/>
              </a:rPr>
              <a:t>Te már égsz, és szíved lángol Jézusért?</a:t>
            </a:r>
            <a:r>
              <a:rPr lang="hu-HU" sz="1200" dirty="0">
                <a:effectLst/>
                <a:latin typeface="+mn-lt"/>
                <a:ea typeface="Times New Roman"/>
              </a:rPr>
              <a:t>” Az </a:t>
            </a:r>
            <a:r>
              <a:rPr lang="hu-HU" sz="1200" b="1" dirty="0">
                <a:effectLst/>
                <a:latin typeface="+mn-lt"/>
                <a:ea typeface="Times New Roman"/>
              </a:rPr>
              <a:t>első szeretet futótűzként terjed</a:t>
            </a:r>
            <a:r>
              <a:rPr lang="hu-HU" sz="1200" dirty="0">
                <a:effectLst/>
                <a:latin typeface="+mn-lt"/>
                <a:ea typeface="Times New Roman"/>
              </a:rPr>
              <a:t>, ami nagyon hasznos Isten szemszögéből. Az emberek sokszor még csak nagyon keveset tudnak a Bibliáról, de ez nem probléma számukra. Találkoztak Jézussal, aki azt mondja magáról: „</a:t>
            </a:r>
            <a:r>
              <a:rPr lang="hu-HU" sz="1200" i="1" dirty="0">
                <a:effectLst/>
                <a:latin typeface="+mn-lt"/>
                <a:ea typeface="Times New Roman"/>
              </a:rPr>
              <a:t>Én vagyok az igazság.</a:t>
            </a:r>
            <a:r>
              <a:rPr lang="hu-HU" sz="1200" dirty="0">
                <a:effectLst/>
                <a:latin typeface="+mn-lt"/>
                <a:ea typeface="Times New Roman"/>
              </a:rPr>
              <a:t>” (</a:t>
            </a:r>
            <a:r>
              <a:rPr lang="hu-HU" sz="1200" b="1" i="1" dirty="0" err="1">
                <a:effectLst/>
                <a:latin typeface="+mn-lt"/>
                <a:ea typeface="Times New Roman"/>
              </a:rPr>
              <a:t>Jn</a:t>
            </a:r>
            <a:r>
              <a:rPr lang="hu-HU" sz="1200" b="1" i="1" dirty="0">
                <a:effectLst/>
                <a:latin typeface="+mn-lt"/>
                <a:ea typeface="Times New Roman"/>
              </a:rPr>
              <a:t> 14:6 </a:t>
            </a:r>
            <a:r>
              <a:rPr lang="hu-HU" sz="1200" dirty="0">
                <a:effectLst/>
                <a:latin typeface="+mn-lt"/>
                <a:ea typeface="Times New Roman"/>
              </a:rPr>
              <a:t>). Ők ennek az igazságnak lettek az megismerői, ezért Róla beszélnek. Ez egy csodálatos megtapasztalás, ami </a:t>
            </a:r>
            <a:r>
              <a:rPr lang="hu-HU" sz="1200" b="1" dirty="0">
                <a:effectLst/>
                <a:latin typeface="+mn-lt"/>
                <a:ea typeface="Times New Roman"/>
              </a:rPr>
              <a:t>nagyon megragadó </a:t>
            </a:r>
            <a:r>
              <a:rPr lang="hu-HU" sz="1200" dirty="0">
                <a:effectLst/>
                <a:latin typeface="+mn-lt"/>
                <a:ea typeface="Times New Roman"/>
              </a:rPr>
              <a:t>a Krisztust még nem ismerők, de a régebben Krisztust követők számára is. </a:t>
            </a:r>
            <a:r>
              <a:rPr lang="hu-HU" sz="1200" b="1" dirty="0">
                <a:effectLst/>
                <a:latin typeface="+mn-lt"/>
                <a:ea typeface="Times New Roman"/>
              </a:rPr>
              <a:t>Bátorítsd az új hívőket és támogasd </a:t>
            </a:r>
            <a:r>
              <a:rPr lang="hu-HU" sz="1200" dirty="0">
                <a:effectLst/>
                <a:latin typeface="+mn-lt"/>
                <a:ea typeface="Times New Roman"/>
              </a:rPr>
              <a:t>a bizonyságtételüket, bevonva őket az András misszióba. </a:t>
            </a:r>
            <a:br>
              <a:rPr lang="hu-HU" sz="1200" dirty="0">
                <a:effectLst/>
                <a:latin typeface="+mn-lt"/>
                <a:ea typeface="Times New Roman"/>
              </a:rPr>
            </a:br>
            <a:endParaRPr lang="hu-HU" sz="1200" dirty="0">
              <a:effectLst/>
              <a:latin typeface="+mn-lt"/>
              <a:ea typeface="Times New Roman"/>
            </a:endParaRPr>
          </a:p>
          <a:p>
            <a:pPr marL="0" indent="0" algn="l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hu-HU" sz="1200" dirty="0">
                <a:effectLst/>
                <a:latin typeface="+mn-lt"/>
                <a:ea typeface="Times New Roman"/>
              </a:rPr>
              <a:t>2. A </a:t>
            </a:r>
            <a:r>
              <a:rPr lang="hu-HU" sz="1200" b="1" dirty="0">
                <a:effectLst/>
                <a:latin typeface="+mn-lt"/>
                <a:ea typeface="Times New Roman"/>
              </a:rPr>
              <a:t>második tényezőt</a:t>
            </a:r>
            <a:r>
              <a:rPr lang="hu-HU" sz="1200" dirty="0">
                <a:effectLst/>
                <a:latin typeface="+mn-lt"/>
                <a:ea typeface="Times New Roman"/>
              </a:rPr>
              <a:t>, azok az emberek alkotják, akiknek </a:t>
            </a:r>
            <a:r>
              <a:rPr lang="hu-HU" sz="1200" b="1" dirty="0">
                <a:effectLst/>
                <a:latin typeface="+mn-lt"/>
                <a:ea typeface="Times New Roman"/>
              </a:rPr>
              <a:t>„evangélista” ajándékuk </a:t>
            </a:r>
            <a:r>
              <a:rPr lang="hu-HU" sz="1200" dirty="0">
                <a:effectLst/>
                <a:latin typeface="+mn-lt"/>
                <a:ea typeface="Times New Roman"/>
              </a:rPr>
              <a:t>van, akik nem feltétlen állnak ki az emelvényre, de akik </a:t>
            </a:r>
            <a:r>
              <a:rPr lang="hu-HU" sz="1200" b="1" dirty="0">
                <a:effectLst/>
                <a:latin typeface="+mn-lt"/>
                <a:ea typeface="Times New Roman"/>
              </a:rPr>
              <a:t>könnyen</a:t>
            </a:r>
            <a:r>
              <a:rPr lang="hu-HU" sz="1200" dirty="0">
                <a:effectLst/>
                <a:latin typeface="+mn-lt"/>
                <a:ea typeface="Times New Roman"/>
              </a:rPr>
              <a:t> megtalálják a módját, hogy </a:t>
            </a:r>
            <a:r>
              <a:rPr lang="hu-HU" sz="1200" b="1" dirty="0">
                <a:effectLst/>
                <a:latin typeface="+mn-lt"/>
                <a:ea typeface="Times New Roman"/>
              </a:rPr>
              <a:t>emberekkel beszélgessenek</a:t>
            </a:r>
            <a:r>
              <a:rPr lang="hu-HU" sz="1200" dirty="0">
                <a:effectLst/>
                <a:latin typeface="+mn-lt"/>
                <a:ea typeface="Times New Roman"/>
              </a:rPr>
              <a:t>, amit az </a:t>
            </a:r>
            <a:r>
              <a:rPr lang="hu-HU" sz="1200" b="1" dirty="0">
                <a:effectLst/>
                <a:latin typeface="+mn-lt"/>
                <a:ea typeface="Times New Roman"/>
              </a:rPr>
              <a:t>Evangélium felé </a:t>
            </a:r>
            <a:r>
              <a:rPr lang="hu-HU" sz="1200" dirty="0">
                <a:effectLst/>
                <a:latin typeface="+mn-lt"/>
                <a:ea typeface="Times New Roman"/>
              </a:rPr>
              <a:t>tudnak terelni. Ők képesek a beszélgetés tárgyát természetes egyszerűséggel úgy befolyásolni, hogy elmondják mi az </a:t>
            </a:r>
            <a:r>
              <a:rPr lang="hu-HU" sz="1200" b="1" dirty="0">
                <a:effectLst/>
                <a:latin typeface="+mn-lt"/>
                <a:ea typeface="Times New Roman"/>
              </a:rPr>
              <a:t>élet igazi értelme</a:t>
            </a:r>
            <a:r>
              <a:rPr lang="hu-HU" sz="1200" dirty="0">
                <a:effectLst/>
                <a:latin typeface="+mn-lt"/>
                <a:ea typeface="Times New Roman"/>
              </a:rPr>
              <a:t>, vagyis mennyire jó az, amikor </a:t>
            </a:r>
            <a:r>
              <a:rPr lang="hu-HU" sz="1200" b="1" dirty="0">
                <a:effectLst/>
                <a:latin typeface="+mn-lt"/>
                <a:ea typeface="Times New Roman"/>
              </a:rPr>
              <a:t>Istent</a:t>
            </a:r>
            <a:r>
              <a:rPr lang="hu-HU" sz="1200" dirty="0">
                <a:effectLst/>
                <a:latin typeface="+mn-lt"/>
                <a:ea typeface="Times New Roman"/>
              </a:rPr>
              <a:t> Jézus </a:t>
            </a:r>
            <a:r>
              <a:rPr lang="hu-HU" sz="1200" b="1" dirty="0">
                <a:effectLst/>
                <a:latin typeface="+mn-lt"/>
                <a:ea typeface="Times New Roman"/>
              </a:rPr>
              <a:t>Krisztuson keresztül megismerjük </a:t>
            </a:r>
            <a:r>
              <a:rPr lang="hu-HU" sz="1200" dirty="0">
                <a:effectLst/>
                <a:latin typeface="+mn-lt"/>
                <a:ea typeface="Times New Roman"/>
              </a:rPr>
              <a:t>és </a:t>
            </a:r>
            <a:r>
              <a:rPr lang="hu-HU" sz="1200" b="1" dirty="0">
                <a:effectLst/>
                <a:latin typeface="+mn-lt"/>
                <a:ea typeface="Times New Roman"/>
              </a:rPr>
              <a:t>Őt követjük </a:t>
            </a:r>
            <a:r>
              <a:rPr lang="hu-HU" sz="1200" dirty="0">
                <a:effectLst/>
                <a:latin typeface="+mn-lt"/>
                <a:ea typeface="Times New Roman"/>
              </a:rPr>
              <a:t>más </a:t>
            </a:r>
            <a:r>
              <a:rPr lang="hu-HU" sz="1200" b="1" dirty="0">
                <a:effectLst/>
                <a:latin typeface="+mn-lt"/>
                <a:ea typeface="Times New Roman"/>
              </a:rPr>
              <a:t>keresztyénekkel</a:t>
            </a:r>
            <a:r>
              <a:rPr lang="hu-HU" sz="1200" dirty="0">
                <a:effectLst/>
                <a:latin typeface="+mn-lt"/>
                <a:ea typeface="Times New Roman"/>
              </a:rPr>
              <a:t> együtt. Ezeknek a „kapcsolatépítőknek” tényleg </a:t>
            </a:r>
            <a:r>
              <a:rPr lang="hu-HU" sz="1200" b="1" dirty="0">
                <a:effectLst/>
                <a:latin typeface="+mn-lt"/>
                <a:ea typeface="Times New Roman"/>
              </a:rPr>
              <a:t>nem kell semmi mást tenniük</a:t>
            </a:r>
            <a:r>
              <a:rPr lang="hu-HU" sz="1200" dirty="0">
                <a:effectLst/>
                <a:latin typeface="+mn-lt"/>
                <a:ea typeface="Times New Roman"/>
              </a:rPr>
              <a:t>, kivéve egy dolgot.... </a:t>
            </a:r>
            <a:r>
              <a:rPr lang="hu-HU" sz="1200" b="1" dirty="0">
                <a:effectLst/>
                <a:latin typeface="+mn-lt"/>
                <a:ea typeface="Times New Roman"/>
              </a:rPr>
              <a:t>kapcsolatot építeniük</a:t>
            </a:r>
            <a:r>
              <a:rPr lang="hu-HU" sz="1200" dirty="0">
                <a:effectLst/>
                <a:latin typeface="+mn-lt"/>
                <a:ea typeface="Times New Roman"/>
              </a:rPr>
              <a:t>. Az emberek gyakran </a:t>
            </a:r>
            <a:r>
              <a:rPr lang="hu-HU" sz="1200" b="1" dirty="0">
                <a:effectLst/>
                <a:latin typeface="+mn-lt"/>
                <a:ea typeface="Times New Roman"/>
              </a:rPr>
              <a:t>nehéznek érzik</a:t>
            </a:r>
            <a:r>
              <a:rPr lang="hu-HU" sz="1200" dirty="0">
                <a:effectLst/>
                <a:latin typeface="+mn-lt"/>
                <a:ea typeface="Times New Roman"/>
              </a:rPr>
              <a:t>, hogy eljuttassanak másokat arra a pontra, hogy döntést hozzanak Jézus mellett, vagy megválaszoljanak nehéz kérdéseket, de </a:t>
            </a:r>
            <a:r>
              <a:rPr lang="hu-HU" sz="1200" b="1" dirty="0">
                <a:effectLst/>
                <a:latin typeface="+mn-lt"/>
                <a:ea typeface="Times New Roman"/>
              </a:rPr>
              <a:t>mások át tudják ezt vállalni tőlük</a:t>
            </a:r>
            <a:r>
              <a:rPr lang="hu-HU" sz="1200" dirty="0">
                <a:effectLst/>
                <a:latin typeface="+mn-lt"/>
                <a:ea typeface="Times New Roman"/>
              </a:rPr>
              <a:t>. Fontos, hogy </a:t>
            </a:r>
            <a:r>
              <a:rPr lang="hu-HU" sz="1200" b="1" dirty="0">
                <a:effectLst/>
                <a:latin typeface="+mn-lt"/>
                <a:ea typeface="Times New Roman"/>
              </a:rPr>
              <a:t>kapcsolatban</a:t>
            </a:r>
            <a:r>
              <a:rPr lang="hu-HU" sz="1200" dirty="0">
                <a:effectLst/>
                <a:latin typeface="+mn-lt"/>
                <a:ea typeface="Times New Roman"/>
              </a:rPr>
              <a:t> legyünk az András listán szereplő személyekkel, </a:t>
            </a:r>
            <a:r>
              <a:rPr lang="hu-HU" sz="1200" b="1" dirty="0">
                <a:effectLst/>
                <a:latin typeface="+mn-lt"/>
                <a:ea typeface="Times New Roman"/>
              </a:rPr>
              <a:t>nyomon követve </a:t>
            </a:r>
            <a:r>
              <a:rPr lang="hu-HU" sz="1200" dirty="0">
                <a:effectLst/>
                <a:latin typeface="+mn-lt"/>
                <a:ea typeface="Times New Roman"/>
              </a:rPr>
              <a:t>életüket és amikor erre lehetőség nyílik </a:t>
            </a:r>
            <a:r>
              <a:rPr lang="hu-HU" sz="1200" b="1" dirty="0">
                <a:effectLst/>
                <a:latin typeface="+mn-lt"/>
                <a:ea typeface="Times New Roman"/>
              </a:rPr>
              <a:t>vigyük el </a:t>
            </a:r>
            <a:r>
              <a:rPr lang="hu-HU" sz="1200" dirty="0">
                <a:effectLst/>
                <a:latin typeface="+mn-lt"/>
                <a:ea typeface="Times New Roman"/>
              </a:rPr>
              <a:t>őket egy találkozásra, vagy más evangéliumi összejövetelre. Amennyiben egy találkozás nem vezet eredményre, javasoljunk nekik </a:t>
            </a:r>
            <a:r>
              <a:rPr lang="hu-HU" sz="1200" b="1" dirty="0">
                <a:effectLst/>
                <a:latin typeface="+mn-lt"/>
                <a:ea typeface="Times New Roman"/>
              </a:rPr>
              <a:t>újabbat</a:t>
            </a:r>
            <a:r>
              <a:rPr lang="hu-HU" sz="1200" dirty="0">
                <a:effectLst/>
                <a:latin typeface="+mn-lt"/>
                <a:ea typeface="Times New Roman"/>
              </a:rPr>
              <a:t>. </a:t>
            </a:r>
          </a:p>
          <a:p>
            <a:pPr marL="0" indent="0" algn="l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hu-HU" sz="1200" dirty="0">
              <a:effectLst/>
              <a:latin typeface="+mn-lt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hu-HU" sz="1200" dirty="0">
                <a:effectLst/>
                <a:latin typeface="+mn-lt"/>
                <a:ea typeface="Times New Roman"/>
              </a:rPr>
              <a:t>3. A </a:t>
            </a:r>
            <a:r>
              <a:rPr lang="hu-HU" sz="1200" b="1" dirty="0">
                <a:effectLst/>
                <a:latin typeface="+mn-lt"/>
                <a:ea typeface="Times New Roman"/>
              </a:rPr>
              <a:t>harmadik tényező </a:t>
            </a:r>
            <a:r>
              <a:rPr lang="hu-HU" sz="1200" dirty="0">
                <a:effectLst/>
                <a:latin typeface="+mn-lt"/>
                <a:ea typeface="Times New Roman"/>
              </a:rPr>
              <a:t>a </a:t>
            </a:r>
            <a:r>
              <a:rPr lang="hu-HU" sz="1200" b="1" dirty="0">
                <a:effectLst/>
                <a:latin typeface="+mn-lt"/>
                <a:ea typeface="Times New Roman"/>
              </a:rPr>
              <a:t>fészek melege</a:t>
            </a:r>
            <a:r>
              <a:rPr lang="hu-HU" sz="1200" dirty="0">
                <a:effectLst/>
                <a:latin typeface="+mn-lt"/>
                <a:ea typeface="Times New Roman"/>
              </a:rPr>
              <a:t>. A gyülekezetben és annak kis közösségeiben </a:t>
            </a:r>
            <a:r>
              <a:rPr lang="hu-HU" sz="1200" b="1" dirty="0">
                <a:effectLst/>
                <a:latin typeface="+mn-lt"/>
                <a:ea typeface="Times New Roman"/>
              </a:rPr>
              <a:t>a keresztyének közötti szeretetteljes </a:t>
            </a:r>
            <a:r>
              <a:rPr lang="hu-HU" sz="1200" dirty="0">
                <a:effectLst/>
                <a:latin typeface="+mn-lt"/>
                <a:ea typeface="Times New Roman"/>
              </a:rPr>
              <a:t>és </a:t>
            </a:r>
            <a:r>
              <a:rPr lang="hu-HU" sz="1200" b="1" dirty="0">
                <a:effectLst/>
                <a:latin typeface="+mn-lt"/>
                <a:ea typeface="Times New Roman"/>
              </a:rPr>
              <a:t>kölcsönös</a:t>
            </a:r>
            <a:r>
              <a:rPr lang="hu-HU" sz="1200" dirty="0">
                <a:effectLst/>
                <a:latin typeface="+mn-lt"/>
                <a:ea typeface="Times New Roman"/>
              </a:rPr>
              <a:t> kapcsolatok </a:t>
            </a:r>
            <a:r>
              <a:rPr lang="hu-HU" sz="1200" b="1" dirty="0">
                <a:effectLst/>
                <a:latin typeface="+mn-lt"/>
                <a:ea typeface="Times New Roman"/>
              </a:rPr>
              <a:t>felkeltik</a:t>
            </a:r>
            <a:r>
              <a:rPr lang="hu-HU" sz="1200" dirty="0">
                <a:effectLst/>
                <a:latin typeface="+mn-lt"/>
                <a:ea typeface="Times New Roman"/>
              </a:rPr>
              <a:t> a még kívülállók figyelmét. Az </a:t>
            </a:r>
            <a:r>
              <a:rPr lang="hu-HU" sz="1200" b="1" dirty="0">
                <a:effectLst/>
                <a:latin typeface="+mn-lt"/>
                <a:ea typeface="Times New Roman"/>
              </a:rPr>
              <a:t>örömeinkben</a:t>
            </a:r>
            <a:r>
              <a:rPr lang="hu-HU" sz="1200" dirty="0">
                <a:effectLst/>
                <a:latin typeface="+mn-lt"/>
                <a:ea typeface="Times New Roman"/>
              </a:rPr>
              <a:t> osztozni, vagy </a:t>
            </a:r>
            <a:r>
              <a:rPr lang="hu-HU" sz="1200" b="1" dirty="0">
                <a:effectLst/>
                <a:latin typeface="+mn-lt"/>
                <a:ea typeface="Times New Roman"/>
              </a:rPr>
              <a:t>hordozni</a:t>
            </a:r>
            <a:r>
              <a:rPr lang="hu-HU" sz="1200" dirty="0">
                <a:effectLst/>
                <a:latin typeface="+mn-lt"/>
                <a:ea typeface="Times New Roman"/>
              </a:rPr>
              <a:t> </a:t>
            </a:r>
            <a:r>
              <a:rPr lang="hu-HU" sz="1200" b="1" dirty="0">
                <a:effectLst/>
                <a:latin typeface="+mn-lt"/>
                <a:ea typeface="Times New Roman"/>
              </a:rPr>
              <a:t>egymás terheit </a:t>
            </a:r>
            <a:r>
              <a:rPr lang="hu-HU" sz="1200" dirty="0">
                <a:effectLst/>
                <a:latin typeface="+mn-lt"/>
                <a:ea typeface="Times New Roman"/>
              </a:rPr>
              <a:t>idealisztikusnak hangzik, de ez valójában kifejezetten az Igéből vett utasítás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Róm 12:15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hu-HU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6:2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hu-HU" dirty="0">
                <a:effectLst/>
                <a:latin typeface="+mn-lt"/>
              </a:rPr>
              <a:t> </a:t>
            </a:r>
          </a:p>
          <a:p>
            <a:pPr>
              <a:lnSpc>
                <a:spcPct val="100000"/>
              </a:lnSpc>
            </a:pPr>
            <a:endParaRPr lang="hu-H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Róm 12:15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Örüljetek az örülőkkel, sírjatok a sírókkal.</a:t>
            </a:r>
          </a:p>
          <a:p>
            <a:pPr>
              <a:lnSpc>
                <a:spcPct val="100000"/>
              </a:lnSpc>
            </a:pPr>
            <a:endParaRPr lang="hu-HU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6:2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Egymás terhét hordozzátok: és így töltsétek be a Krisztus törvényét.</a:t>
            </a:r>
          </a:p>
          <a:p>
            <a:pPr marL="0" indent="0" algn="l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hu-HU" sz="1200" dirty="0">
                <a:effectLst/>
                <a:latin typeface="+mn-lt"/>
                <a:ea typeface="Times New Roman"/>
              </a:rPr>
              <a:t> </a:t>
            </a:r>
          </a:p>
          <a:p>
            <a:pPr marL="0" indent="0" algn="l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hu-HU" sz="1200" dirty="0">
                <a:effectLst/>
                <a:latin typeface="+mn-lt"/>
                <a:ea typeface="Times New Roman"/>
              </a:rPr>
              <a:t>Amikor az emberek először jönnek el egy gyülekezeti összejövetelre, </a:t>
            </a:r>
            <a:r>
              <a:rPr lang="hu-HU" sz="1200" b="1" dirty="0">
                <a:effectLst/>
                <a:latin typeface="+mn-lt"/>
                <a:ea typeface="Times New Roman"/>
              </a:rPr>
              <a:t>érzékelik ezt az atmoszférát</a:t>
            </a:r>
            <a:r>
              <a:rPr lang="hu-HU" sz="1200" dirty="0">
                <a:effectLst/>
                <a:latin typeface="+mn-lt"/>
                <a:ea typeface="Times New Roman"/>
              </a:rPr>
              <a:t>, ami gyakran lenyűgözi őket, akik egy olyan világban élnek, amely tele van </a:t>
            </a:r>
            <a:r>
              <a:rPr lang="hu-HU" sz="1200" b="1" dirty="0">
                <a:effectLst/>
                <a:latin typeface="+mn-lt"/>
                <a:ea typeface="Times New Roman"/>
              </a:rPr>
              <a:t>önzéssel</a:t>
            </a:r>
            <a:r>
              <a:rPr lang="hu-HU" sz="1200" dirty="0">
                <a:effectLst/>
                <a:latin typeface="+mn-lt"/>
                <a:ea typeface="Times New Roman"/>
              </a:rPr>
              <a:t> és </a:t>
            </a:r>
            <a:r>
              <a:rPr lang="hu-HU" sz="1200" b="1" dirty="0">
                <a:effectLst/>
                <a:latin typeface="+mn-lt"/>
                <a:ea typeface="Times New Roman"/>
              </a:rPr>
              <a:t>egoizmussal</a:t>
            </a:r>
            <a:r>
              <a:rPr lang="hu-HU" sz="1200" dirty="0">
                <a:effectLst/>
                <a:latin typeface="+mn-lt"/>
                <a:ea typeface="Times New Roman"/>
              </a:rPr>
              <a:t>. Erre a magatartásra mutat rá a </a:t>
            </a:r>
            <a:r>
              <a:rPr lang="hu-HU" sz="1200" b="1" i="1" dirty="0">
                <a:effectLst/>
                <a:latin typeface="+mn-lt"/>
                <a:ea typeface="Times New Roman"/>
              </a:rPr>
              <a:t>Filippi levél 2. </a:t>
            </a:r>
            <a:r>
              <a:rPr lang="hu-HU" sz="1200" dirty="0">
                <a:effectLst/>
                <a:latin typeface="+mn-lt"/>
                <a:ea typeface="Times New Roman"/>
              </a:rPr>
              <a:t>fejezet, miszerint az „</a:t>
            </a:r>
            <a:r>
              <a:rPr lang="hu-HU" sz="1200" b="1" i="1" dirty="0">
                <a:effectLst/>
                <a:latin typeface="+mn-lt"/>
                <a:ea typeface="Times New Roman"/>
              </a:rPr>
              <a:t>alázattal különbnek tartsátok egymást magatoknál</a:t>
            </a:r>
            <a:r>
              <a:rPr lang="hu-HU" sz="1200" dirty="0">
                <a:effectLst/>
                <a:latin typeface="+mn-lt"/>
                <a:ea typeface="Times New Roman"/>
              </a:rPr>
              <a:t>”, kifejezetten nem evilági. Éppen ezért tűnik fel az embereknek és felkelti figyelmüket.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F84A-4009-4C6B-A21D-2AF0DB71A927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1282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Könyv - Az András misszió - </a:t>
            </a:r>
            <a:r>
              <a:rPr lang="hu-HU" sz="1200" b="1" i="1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Hasznos elemek</a:t>
            </a:r>
            <a:r>
              <a:rPr lang="hu-H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u-H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(25-26. oldal)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hu-HU" sz="1200" b="1" i="1" dirty="0">
              <a:effectLst/>
              <a:latin typeface="+mn-lt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társadalom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folyamatosan mozgásban van.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Minden változik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 az embereknek emiatt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átalakul az érdeklődése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is. Mostanában az egyéneket mindenféle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misztikus dolgok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szimbólumok érdelik, ugyanakkor keresik az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összetartozás élményét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Nekünk, keresztyéneknek erre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érdemes odafigyelni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ha el szeretnénk érni a Krisztust még nem ismerő és környezetünkben élő embereket.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hu-HU" sz="1200" dirty="0">
              <a:effectLst/>
              <a:latin typeface="+mn-lt"/>
              <a:ea typeface="Times New Roman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hu-HU" sz="1200" b="1" dirty="0">
                <a:effectLst/>
                <a:latin typeface="+mn-lt"/>
                <a:ea typeface="Times New Roman"/>
              </a:rPr>
              <a:t>1.</a:t>
            </a:r>
            <a:r>
              <a:rPr lang="hu-HU" sz="1200" dirty="0">
                <a:effectLst/>
                <a:latin typeface="+mn-lt"/>
                <a:ea typeface="Times New Roman"/>
              </a:rPr>
              <a:t> A </a:t>
            </a:r>
            <a:r>
              <a:rPr lang="hu-HU" sz="1200" b="1" dirty="0">
                <a:effectLst/>
                <a:latin typeface="+mn-lt"/>
                <a:ea typeface="Times New Roman"/>
              </a:rPr>
              <a:t>misztikus dolgok </a:t>
            </a:r>
            <a:r>
              <a:rPr lang="hu-HU" sz="1200" dirty="0">
                <a:effectLst/>
                <a:latin typeface="+mn-lt"/>
                <a:ea typeface="Times New Roman"/>
              </a:rPr>
              <a:t>iránti érdeklődés bizonyítéka például a Harry Potter könyvek, vagy más </a:t>
            </a:r>
            <a:r>
              <a:rPr lang="hu-HU" sz="1200" b="1" dirty="0">
                <a:effectLst/>
                <a:latin typeface="+mn-lt"/>
                <a:ea typeface="Times New Roman"/>
              </a:rPr>
              <a:t>fantasy filmek </a:t>
            </a:r>
            <a:r>
              <a:rPr lang="hu-HU" sz="1200" dirty="0">
                <a:effectLst/>
                <a:latin typeface="+mn-lt"/>
                <a:ea typeface="Times New Roman"/>
              </a:rPr>
              <a:t>iránti hihetetlen érdeklődés. Emberek sokasága keresi az irracionalitást, a nehezen megfogható és rejtett dolgokat egészen a kifürkészhetetlen mélységekig. Egyházi körökben is növekszik az érdeklődés az ortodox egyházak ősi rítusai és hagyományai iránt.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hu-HU" sz="1200" dirty="0">
                <a:effectLst/>
                <a:latin typeface="+mn-lt"/>
                <a:ea typeface="Times New Roman"/>
              </a:rPr>
              <a:t>Mi ebből előnyt is kovácsolhatunk az András misszió során, amikor például arról beszélünk másoknak, hogy az </a:t>
            </a:r>
            <a:r>
              <a:rPr lang="hu-HU" sz="1200" b="1" dirty="0">
                <a:effectLst/>
                <a:latin typeface="+mn-lt"/>
                <a:ea typeface="Times New Roman"/>
              </a:rPr>
              <a:t>ima valami csodálatos és misztikus </a:t>
            </a:r>
            <a:r>
              <a:rPr lang="hu-HU" sz="1200" dirty="0">
                <a:effectLst/>
                <a:latin typeface="+mn-lt"/>
                <a:ea typeface="Times New Roman"/>
              </a:rPr>
              <a:t>dolog is egyben. Parányi emberek vagyunk ugyan, de </a:t>
            </a:r>
            <a:r>
              <a:rPr lang="hu-HU" sz="1200" b="1" dirty="0">
                <a:effectLst/>
                <a:latin typeface="+mn-lt"/>
                <a:ea typeface="Times New Roman"/>
              </a:rPr>
              <a:t>mindent elmondhatunk a Mindenhatónak</a:t>
            </a:r>
            <a:r>
              <a:rPr lang="hu-HU" sz="1200" dirty="0">
                <a:effectLst/>
                <a:latin typeface="+mn-lt"/>
                <a:ea typeface="Times New Roman"/>
              </a:rPr>
              <a:t>, a Csodálatosnak, az idők Urának, az egyedül láthatatlan és igaz Istennek. Mondjuk el nekik ezt! Kérdezzük meg őket, hogy megengedik-e, hogy </a:t>
            </a:r>
            <a:r>
              <a:rPr lang="hu-HU" sz="1200" b="1" dirty="0">
                <a:effectLst/>
                <a:latin typeface="+mn-lt"/>
                <a:ea typeface="Times New Roman"/>
              </a:rPr>
              <a:t>imádkozzunk értük</a:t>
            </a:r>
            <a:r>
              <a:rPr lang="hu-HU" sz="1200" dirty="0">
                <a:effectLst/>
                <a:latin typeface="+mn-lt"/>
                <a:ea typeface="Times New Roman"/>
              </a:rPr>
              <a:t>, és tegyük ezt a </a:t>
            </a:r>
            <a:r>
              <a:rPr lang="hu-HU" sz="1200" b="1" dirty="0">
                <a:effectLst/>
                <a:latin typeface="+mn-lt"/>
                <a:ea typeface="Times New Roman"/>
              </a:rPr>
              <a:t>jelenlétükben</a:t>
            </a:r>
            <a:r>
              <a:rPr lang="hu-HU" sz="1200" dirty="0">
                <a:effectLst/>
                <a:latin typeface="+mn-lt"/>
                <a:ea typeface="Times New Roman"/>
              </a:rPr>
              <a:t>. Erre hivatkozva egy későbbi találkozáskor </a:t>
            </a:r>
            <a:r>
              <a:rPr lang="hu-HU" sz="1200" b="1" dirty="0">
                <a:effectLst/>
                <a:latin typeface="+mn-lt"/>
                <a:ea typeface="Times New Roman"/>
              </a:rPr>
              <a:t>megkérdezhetjük</a:t>
            </a:r>
            <a:r>
              <a:rPr lang="hu-HU" sz="1200" b="0" dirty="0">
                <a:effectLst/>
                <a:latin typeface="+mn-lt"/>
                <a:ea typeface="Times New Roman"/>
              </a:rPr>
              <a:t>,</a:t>
            </a:r>
            <a:r>
              <a:rPr lang="hu-HU" sz="1200" b="1" dirty="0">
                <a:effectLst/>
                <a:latin typeface="+mn-lt"/>
                <a:ea typeface="Times New Roman"/>
              </a:rPr>
              <a:t> </a:t>
            </a:r>
            <a:r>
              <a:rPr lang="hu-HU" sz="1200" dirty="0">
                <a:effectLst/>
                <a:latin typeface="+mn-lt"/>
                <a:ea typeface="Times New Roman"/>
              </a:rPr>
              <a:t>hogy érzik magukat?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hu-HU" sz="1200" dirty="0">
              <a:effectLst/>
              <a:latin typeface="+mn-lt"/>
              <a:ea typeface="Times New Roman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hu-HU" sz="1200" dirty="0">
                <a:effectLst/>
                <a:latin typeface="+mn-lt"/>
                <a:ea typeface="Times New Roman"/>
              </a:rPr>
              <a:t>2. A </a:t>
            </a:r>
            <a:r>
              <a:rPr lang="hu-HU" sz="1200" b="1" dirty="0">
                <a:effectLst/>
                <a:latin typeface="+mn-lt"/>
                <a:ea typeface="Times New Roman"/>
              </a:rPr>
              <a:t>szimbólumok</a:t>
            </a:r>
            <a:r>
              <a:rPr lang="hu-HU" sz="1200" dirty="0">
                <a:effectLst/>
                <a:latin typeface="+mn-lt"/>
                <a:ea typeface="Times New Roman"/>
              </a:rPr>
              <a:t> közel állnak a misztikus dolgokhoz. Az emberek </a:t>
            </a:r>
            <a:r>
              <a:rPr lang="hu-HU" sz="1200" b="1" dirty="0">
                <a:effectLst/>
                <a:latin typeface="+mn-lt"/>
                <a:ea typeface="Times New Roman"/>
              </a:rPr>
              <a:t>gyertyát gyújtanak</a:t>
            </a:r>
            <a:r>
              <a:rPr lang="hu-HU" sz="1200" dirty="0">
                <a:effectLst/>
                <a:latin typeface="+mn-lt"/>
                <a:ea typeface="Times New Roman"/>
              </a:rPr>
              <a:t>, szobrok előtt imádkoznak, vagy </a:t>
            </a:r>
            <a:r>
              <a:rPr lang="hu-HU" sz="1200" b="1" dirty="0">
                <a:effectLst/>
                <a:latin typeface="+mn-lt"/>
                <a:ea typeface="Times New Roman"/>
              </a:rPr>
              <a:t>amuletteket</a:t>
            </a:r>
            <a:r>
              <a:rPr lang="hu-HU" sz="1200" dirty="0">
                <a:effectLst/>
                <a:latin typeface="+mn-lt"/>
                <a:ea typeface="Times New Roman"/>
              </a:rPr>
              <a:t> viselnek. Ezt mindennapi dolgokban is megfigyelhetjük. </a:t>
            </a:r>
            <a:r>
              <a:rPr lang="hu-HU" sz="1200" dirty="0" err="1">
                <a:effectLst/>
                <a:latin typeface="+mn-lt"/>
                <a:ea typeface="Times New Roman"/>
              </a:rPr>
              <a:t>Lance</a:t>
            </a:r>
            <a:r>
              <a:rPr lang="hu-HU" sz="1200" dirty="0">
                <a:effectLst/>
                <a:latin typeface="+mn-lt"/>
                <a:ea typeface="Times New Roman"/>
              </a:rPr>
              <a:t> Armstrong  kerékpárversenyző egy </a:t>
            </a:r>
            <a:r>
              <a:rPr lang="hu-HU" sz="1200" b="1" dirty="0">
                <a:effectLst/>
                <a:latin typeface="+mn-lt"/>
                <a:ea typeface="Times New Roman"/>
              </a:rPr>
              <a:t>sárga karkötőt </a:t>
            </a:r>
            <a:r>
              <a:rPr lang="hu-HU" sz="1200" dirty="0">
                <a:effectLst/>
                <a:latin typeface="+mn-lt"/>
                <a:ea typeface="Times New Roman"/>
              </a:rPr>
              <a:t>viselt a csuklóján a rák elleni küzdelem szimbólumaként.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hu-HU" sz="1200" dirty="0">
              <a:effectLst/>
              <a:latin typeface="+mn-lt"/>
              <a:ea typeface="Times New Roman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hu-HU" dirty="0"/>
              <a:t>„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Lance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Edward Armstrong egykori amerikai profi országúti kerékpárversenyző, akinél </a:t>
            </a:r>
            <a:r>
              <a:rPr lang="hu-HU" dirty="0"/>
              <a:t>1996-ban, 25 évesen előrehaladott, áttétes hererákot diagnosztizáltak, amely a </a:t>
            </a:r>
            <a:r>
              <a:rPr lang="hu-HU" dirty="0" err="1"/>
              <a:t>tüdejére</a:t>
            </a:r>
            <a:r>
              <a:rPr lang="hu-HU" dirty="0"/>
              <a:t>, hasüregére és agyára is átterjedt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Az orvosok csekély esélyt adtak a túlélésre, de intenzív műtétekkel és kemoterápiával 1997-re felépült. Betegsége után alapítványt hozott létre a rákbetegek támogatására, majd visszatért a sportba.”</a:t>
            </a:r>
            <a:endParaRPr lang="hu-HU" sz="1200" dirty="0">
              <a:effectLst/>
              <a:latin typeface="+mn-lt"/>
              <a:ea typeface="Times New Roman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hu-HU" sz="1200" dirty="0">
              <a:effectLst/>
              <a:latin typeface="+mn-lt"/>
              <a:ea typeface="Times New Roman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hu-HU" sz="1200" dirty="0">
                <a:effectLst/>
                <a:latin typeface="+mn-lt"/>
                <a:ea typeface="Times New Roman"/>
              </a:rPr>
              <a:t>A </a:t>
            </a:r>
            <a:r>
              <a:rPr lang="hu-HU" sz="1200" b="1" dirty="0">
                <a:effectLst/>
                <a:latin typeface="+mn-lt"/>
                <a:ea typeface="Times New Roman"/>
              </a:rPr>
              <a:t>filmek és szórakoztató műsorok </a:t>
            </a:r>
            <a:r>
              <a:rPr lang="hu-HU" sz="1200" dirty="0">
                <a:effectLst/>
                <a:latin typeface="+mn-lt"/>
                <a:ea typeface="Times New Roman"/>
              </a:rPr>
              <a:t>is számos </a:t>
            </a:r>
            <a:r>
              <a:rPr lang="hu-HU" sz="1200" b="1" dirty="0">
                <a:effectLst/>
                <a:latin typeface="+mn-lt"/>
                <a:ea typeface="Times New Roman"/>
              </a:rPr>
              <a:t>szimbólumot </a:t>
            </a:r>
            <a:r>
              <a:rPr lang="hu-HU" sz="1200" dirty="0">
                <a:effectLst/>
                <a:latin typeface="+mn-lt"/>
                <a:ea typeface="Times New Roman"/>
              </a:rPr>
              <a:t>használnak. Ez egy </a:t>
            </a:r>
            <a:r>
              <a:rPr lang="hu-HU" sz="1200" b="1" dirty="0">
                <a:effectLst/>
                <a:latin typeface="+mn-lt"/>
                <a:ea typeface="Times New Roman"/>
              </a:rPr>
              <a:t>láthatatlan világ </a:t>
            </a:r>
            <a:r>
              <a:rPr lang="hu-HU" sz="1200" dirty="0">
                <a:effectLst/>
                <a:latin typeface="+mn-lt"/>
                <a:ea typeface="Times New Roman"/>
              </a:rPr>
              <a:t>gondolatát ébreszti az emberekben, és gyakran olyan dolgot fejez ki, amit </a:t>
            </a:r>
            <a:r>
              <a:rPr lang="hu-HU" sz="1200" b="1" dirty="0">
                <a:effectLst/>
                <a:latin typeface="+mn-lt"/>
                <a:ea typeface="Times New Roman"/>
              </a:rPr>
              <a:t>szavakkal nem </a:t>
            </a:r>
            <a:r>
              <a:rPr lang="hu-HU" sz="1200" dirty="0">
                <a:effectLst/>
                <a:latin typeface="+mn-lt"/>
                <a:ea typeface="Times New Roman"/>
              </a:rPr>
              <a:t>tudnak leírni. A </a:t>
            </a:r>
            <a:r>
              <a:rPr lang="hu-HU" sz="1200" b="1" dirty="0">
                <a:effectLst/>
                <a:latin typeface="+mn-lt"/>
                <a:ea typeface="Times New Roman"/>
              </a:rPr>
              <a:t>Biblia</a:t>
            </a:r>
            <a:r>
              <a:rPr lang="hu-HU" sz="1200" dirty="0">
                <a:effectLst/>
                <a:latin typeface="+mn-lt"/>
                <a:ea typeface="Times New Roman"/>
              </a:rPr>
              <a:t> is </a:t>
            </a:r>
            <a:r>
              <a:rPr lang="hu-HU" sz="1200" b="1" dirty="0">
                <a:effectLst/>
                <a:latin typeface="+mn-lt"/>
                <a:ea typeface="Times New Roman"/>
              </a:rPr>
              <a:t>tele van szimbólumokkal</a:t>
            </a:r>
            <a:r>
              <a:rPr lang="hu-HU" sz="1200" dirty="0">
                <a:effectLst/>
                <a:latin typeface="+mn-lt"/>
                <a:ea typeface="Times New Roman"/>
              </a:rPr>
              <a:t>, és Jézus is használta azokat példázataiban. Ilyen többek között a „</a:t>
            </a:r>
            <a:r>
              <a:rPr lang="hu-HU" sz="1200" b="1" i="1" dirty="0">
                <a:effectLst/>
                <a:latin typeface="+mn-lt"/>
                <a:ea typeface="Times New Roman"/>
              </a:rPr>
              <a:t>nagy értékű gyöngy</a:t>
            </a:r>
            <a:r>
              <a:rPr lang="hu-HU" sz="1200" dirty="0">
                <a:effectLst/>
                <a:latin typeface="+mn-lt"/>
                <a:ea typeface="Times New Roman"/>
              </a:rPr>
              <a:t>“ és a </a:t>
            </a:r>
            <a:r>
              <a:rPr lang="hu-HU" sz="1200" b="1" i="1" dirty="0">
                <a:effectLst/>
                <a:latin typeface="+mn-lt"/>
                <a:ea typeface="Times New Roman"/>
              </a:rPr>
              <a:t>„a földbe rejtett kincs</a:t>
            </a:r>
            <a:r>
              <a:rPr lang="hu-HU" sz="1200" dirty="0">
                <a:effectLst/>
                <a:latin typeface="+mn-lt"/>
                <a:ea typeface="Times New Roman"/>
              </a:rPr>
              <a:t>“ példázata.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hu-HU" sz="1200" dirty="0">
                <a:effectLst/>
                <a:latin typeface="+mn-lt"/>
                <a:ea typeface="Times New Roman"/>
              </a:rPr>
              <a:t>Amikor az Úr Jézus elrendelte az </a:t>
            </a:r>
            <a:r>
              <a:rPr lang="hu-HU" sz="1200" b="1" dirty="0">
                <a:effectLst/>
                <a:latin typeface="+mn-lt"/>
                <a:ea typeface="Times New Roman"/>
              </a:rPr>
              <a:t>úrvacsorai</a:t>
            </a:r>
            <a:r>
              <a:rPr lang="hu-HU" sz="1200" dirty="0">
                <a:effectLst/>
                <a:latin typeface="+mn-lt"/>
                <a:ea typeface="Times New Roman"/>
              </a:rPr>
              <a:t> közösség gyakorlását, vette a </a:t>
            </a:r>
            <a:r>
              <a:rPr lang="hu-HU" sz="1200" b="1" dirty="0">
                <a:effectLst/>
                <a:latin typeface="+mn-lt"/>
                <a:ea typeface="Times New Roman"/>
              </a:rPr>
              <a:t>kenyeret </a:t>
            </a:r>
            <a:r>
              <a:rPr lang="hu-HU" sz="1200" dirty="0">
                <a:effectLst/>
                <a:latin typeface="+mn-lt"/>
                <a:ea typeface="Times New Roman"/>
              </a:rPr>
              <a:t>és azt mondta: „</a:t>
            </a:r>
            <a:r>
              <a:rPr lang="hu-HU" sz="1200" b="1" i="1" dirty="0">
                <a:effectLst/>
                <a:latin typeface="+mn-lt"/>
                <a:ea typeface="Times New Roman"/>
              </a:rPr>
              <a:t>Ez az Én testem</a:t>
            </a:r>
            <a:r>
              <a:rPr lang="hu-HU" sz="1200" b="1" dirty="0">
                <a:effectLst/>
                <a:latin typeface="+mn-lt"/>
                <a:ea typeface="Times New Roman"/>
              </a:rPr>
              <a:t>.</a:t>
            </a:r>
            <a:r>
              <a:rPr lang="hu-HU" sz="1200" dirty="0">
                <a:effectLst/>
                <a:latin typeface="+mn-lt"/>
                <a:ea typeface="Times New Roman"/>
              </a:rPr>
              <a:t>”, és amikor a poharat vette így szólt: „</a:t>
            </a:r>
            <a:r>
              <a:rPr lang="hu-HU" sz="1200" b="1" i="1" dirty="0">
                <a:effectLst/>
                <a:latin typeface="+mn-lt"/>
                <a:ea typeface="Times New Roman"/>
              </a:rPr>
              <a:t>Ez az Én vérem, a szövetség vére, amely sokakért </a:t>
            </a:r>
            <a:r>
              <a:rPr lang="hu-HU" sz="1200" b="1" i="1" dirty="0" err="1">
                <a:effectLst/>
                <a:latin typeface="+mn-lt"/>
                <a:ea typeface="Times New Roman"/>
              </a:rPr>
              <a:t>kionttatik</a:t>
            </a:r>
            <a:r>
              <a:rPr lang="hu-HU" sz="1200" b="1" i="1" dirty="0">
                <a:effectLst/>
                <a:latin typeface="+mn-lt"/>
                <a:ea typeface="Times New Roman"/>
              </a:rPr>
              <a:t>.</a:t>
            </a:r>
            <a:r>
              <a:rPr lang="hu-HU" sz="1200" dirty="0">
                <a:effectLst/>
                <a:latin typeface="+mn-lt"/>
                <a:ea typeface="Times New Roman"/>
              </a:rPr>
              <a:t>”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F84A-4009-4C6B-A21D-2AF0DB71A927}" type="slidenum">
              <a:rPr lang="hu-HU" smtClean="0">
                <a:solidFill>
                  <a:prstClr val="black"/>
                </a:solidFill>
              </a:rPr>
              <a:pPr/>
              <a:t>5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82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Könyv - Az András misszió - </a:t>
            </a:r>
            <a:r>
              <a:rPr lang="hu-HU" sz="1200" b="1" i="1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Hasznos elemek</a:t>
            </a:r>
            <a:r>
              <a:rPr lang="hu-H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u-H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hu-H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26. oldal)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effectLst/>
              <a:latin typeface="+mn-lt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természet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szintén óriási kinyilatkoztatása Isten erejének és nagyságának. A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19.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a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104.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Zsoltár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 azt olvassuk: „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egek hirdetik Isten dicsőségét, kezének munkájáról beszél a menny.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Ezeket az elemeket is fel lehet használni arra, hogy az embereket közelebb vigyük Jézushoz. A Római levélben azt találjuk, hogy a teremtett világ vizsgálata által felismerhető, hogy annak van alkotója, ez pedig az Isten (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Róm 1:19-21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</a:p>
          <a:p>
            <a:pPr>
              <a:lnSpc>
                <a:spcPct val="100000"/>
              </a:lnSpc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b="1" i="1" dirty="0">
                <a:latin typeface="+mn-lt"/>
              </a:rPr>
              <a:t>Róm 1:19 </a:t>
            </a:r>
            <a:r>
              <a:rPr lang="hu-HU" i="1" dirty="0">
                <a:latin typeface="+mn-lt"/>
              </a:rPr>
              <a:t>Mert ami megismerhető az Istenből, az nyilvánvaló előttük, mivel Isten nyilvánvalóvá tette számukra.</a:t>
            </a:r>
          </a:p>
          <a:p>
            <a:pPr>
              <a:lnSpc>
                <a:spcPct val="100000"/>
              </a:lnSpc>
            </a:pPr>
            <a:r>
              <a:rPr lang="hu-HU" b="1" i="1" dirty="0">
                <a:latin typeface="+mn-lt"/>
              </a:rPr>
              <a:t>Róm 1:20 </a:t>
            </a:r>
            <a:r>
              <a:rPr lang="hu-HU" i="1" dirty="0">
                <a:latin typeface="+mn-lt"/>
              </a:rPr>
              <a:t>Ami ugyanis nem látható belőle: </a:t>
            </a:r>
            <a:r>
              <a:rPr lang="hu-HU" b="1" i="1" dirty="0">
                <a:latin typeface="+mn-lt"/>
              </a:rPr>
              <a:t>az ő örök hatalma és istensége, az a világ teremtésétől fogva alkotásainak értelmes vizsgálata révén meglátható. </a:t>
            </a:r>
            <a:r>
              <a:rPr lang="hu-HU" i="1" dirty="0">
                <a:latin typeface="+mn-lt"/>
              </a:rPr>
              <a:t>Ennélfogva nincs mentségük,</a:t>
            </a:r>
          </a:p>
          <a:p>
            <a:pPr>
              <a:lnSpc>
                <a:spcPct val="100000"/>
              </a:lnSpc>
            </a:pPr>
            <a:r>
              <a:rPr lang="hu-HU" b="1" i="1" dirty="0">
                <a:latin typeface="+mn-lt"/>
              </a:rPr>
              <a:t>Róm 1:21 </a:t>
            </a:r>
            <a:r>
              <a:rPr lang="hu-HU" i="1" dirty="0">
                <a:latin typeface="+mn-lt"/>
              </a:rPr>
              <a:t>hiszen megismerték Istent, mégsem dicsőítették vagy áldották Istenként, hanem hiábavalóságokra jutottak gondolkodásukban, és értetlen szívük elsötétedett.</a:t>
            </a:r>
          </a:p>
          <a:p>
            <a:pPr>
              <a:lnSpc>
                <a:spcPct val="100000"/>
              </a:lnSpc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Charles H.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Spurgeon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híres prédikátor mondta: „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Szentírás nagy igazságait a természetből vett példákkal alátámasztani annyit jelent, mint Istennek egyik könyvét a másikkal megmagyarázni.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</a:p>
          <a:p>
            <a:pPr>
              <a:lnSpc>
                <a:spcPct val="100000"/>
              </a:lnSpc>
            </a:pPr>
            <a:endParaRPr lang="hu-HU" i="1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hu-HU" i="0" dirty="0">
                <a:latin typeface="+mn-lt"/>
              </a:rPr>
              <a:t>Ne feledjük el, mi hívő emberek az örökké való és örök hatalmú Istent,</a:t>
            </a:r>
            <a:r>
              <a:rPr lang="hu-HU" i="0" baseline="0" dirty="0">
                <a:latin typeface="+mn-lt"/>
              </a:rPr>
              <a:t> mint Atyánkat ismerhetjük és tisztelhetjük. Őróla tehetünk bizonyságot, másoknak is megmutatva a Krisztus által hozzá vezető utat.</a:t>
            </a:r>
            <a:endParaRPr lang="hu-HU" i="0" dirty="0">
              <a:latin typeface="+mn-lt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30F84A-4009-4C6B-A21D-2AF0DB71A927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319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Könyv - Az András misszió - </a:t>
            </a:r>
            <a:r>
              <a:rPr lang="hu-HU" sz="1200" b="1" i="1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Hasznos elemek</a:t>
            </a:r>
            <a:r>
              <a:rPr lang="hu-H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u-H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hu-H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26. oldal)</a:t>
            </a:r>
          </a:p>
          <a:p>
            <a:pPr>
              <a:lnSpc>
                <a:spcPct val="100000"/>
              </a:lnSpc>
            </a:pPr>
            <a:endParaRPr lang="hu-HU" sz="1200" dirty="0">
              <a:effectLst/>
              <a:latin typeface="+mn-lt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hu-HU" sz="1200" dirty="0">
                <a:effectLst/>
                <a:latin typeface="+mn-lt"/>
                <a:ea typeface="Times New Roman"/>
              </a:rPr>
              <a:t>3) Nő az </a:t>
            </a:r>
            <a:r>
              <a:rPr lang="hu-HU" sz="1200" b="1" dirty="0">
                <a:effectLst/>
                <a:latin typeface="+mn-lt"/>
                <a:ea typeface="Times New Roman"/>
              </a:rPr>
              <a:t>összetartozás</a:t>
            </a:r>
            <a:r>
              <a:rPr lang="hu-HU" sz="1200" dirty="0">
                <a:effectLst/>
                <a:latin typeface="+mn-lt"/>
                <a:ea typeface="Times New Roman"/>
              </a:rPr>
              <a:t> iránti igény is. Az emberek tartozni akarnak valahova. Belefáradtak az egoista, individualista, önző világba. A családok szétesnek, a gyermekeknek több „anyukájuk” és „apukájuk” is van, nincs többé állandó „otthonuk”; keresik a biztonságot, a védelmet és a stabilitást. Jézus Krisztus gyülekezete biztos menedék lehet számukra, ahol valóban megtalálhatják önmaguk lehetnek, és ahol elfogadják őket. </a:t>
            </a:r>
            <a:r>
              <a:rPr lang="hu-HU" sz="1200" b="1" dirty="0">
                <a:effectLst/>
                <a:latin typeface="+mn-lt"/>
                <a:ea typeface="Times New Roman"/>
              </a:rPr>
              <a:t>Ez kinek nem vonzó?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F84A-4009-4C6B-A21D-2AF0DB71A927}" type="slidenum">
              <a:rPr lang="hu-HU" smtClean="0">
                <a:solidFill>
                  <a:prstClr val="black"/>
                </a:solidFill>
              </a:rPr>
              <a:pPr/>
              <a:t>7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82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Könyv - Az András misszió - </a:t>
            </a:r>
            <a:r>
              <a:rPr lang="hu-HU" sz="1200" b="1" i="1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Összefoglalásképpen</a:t>
            </a:r>
            <a:r>
              <a:rPr lang="hu-HU" sz="1200" b="1" i="1" dirty="0">
                <a:effectLst/>
                <a:latin typeface="+mn-lt"/>
                <a:ea typeface="Times New Roman"/>
              </a:rPr>
              <a:t> </a:t>
            </a:r>
            <a:r>
              <a:rPr lang="hu-H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hu-H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26. oldal)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hu-HU" sz="1200" dirty="0">
                <a:effectLst/>
                <a:latin typeface="+mn-lt"/>
                <a:ea typeface="Times New Roman"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János evangéliuma 7:37-38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-ban Jézus egy csodálatos ígérettel áll elő: „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 valaki szomjazik, jöjjön Hozzám, és igyék! Aki hisz Énbennem, ahogy az Írás mondta, annak </a:t>
            </a:r>
            <a:r>
              <a:rPr lang="hu-HU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belsejéből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Élő Víz </a:t>
            </a:r>
            <a:r>
              <a:rPr lang="hu-HU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folyamai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ömlenek!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Ezek nagyszerű szavak, és egyben egy gazdag ígéret. Nemcsak a szomjúságunkat csillapítja, de annyira bőségesen megtelít, hogy túlcsordul belőlünk az „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Élő Víz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</a:t>
            </a:r>
          </a:p>
          <a:p>
            <a:pPr>
              <a:lnSpc>
                <a:spcPct val="100000"/>
              </a:lnSpc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János ezt követően rögtön megmagyarázza, hogy az ÚR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 ért ezen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„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Ezt pedig a Szellemről mondta, Akit a benne hívők fognak kapni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,”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Ő, a Szent Szellem, aki „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leleplezi a világ előtt, hogy mi a bűn, mi az igazság és mi az ítélet.﻿ A bűn az, hogy nem hisznek Énbennem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- mondta Jézus (</a:t>
            </a:r>
            <a:r>
              <a:rPr lang="hu-HU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Jn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16:8-10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Mint hívő ember, ezáltal mindig Jézus teljességében élhetsz, és hagynod kell, hogy a folyam, amit megtaláltál, másokat is elérjen (</a:t>
            </a:r>
            <a:r>
              <a:rPr lang="hu-HU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5:18 kk.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</a:p>
          <a:p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F84A-4009-4C6B-A21D-2AF0DB71A927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4474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Könyv - Az András misszió - </a:t>
            </a:r>
            <a:r>
              <a:rPr lang="hu-HU" sz="1200" b="1" i="1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Összefoglalásképpen</a:t>
            </a:r>
            <a:r>
              <a:rPr lang="hu-HU" sz="1200" b="1" i="1" dirty="0">
                <a:effectLst/>
                <a:latin typeface="+mn-lt"/>
                <a:ea typeface="Times New Roman"/>
              </a:rPr>
              <a:t> </a:t>
            </a:r>
            <a:r>
              <a:rPr lang="hu-H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hu-H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26. oldal)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hu-HU" sz="1200" dirty="0">
                <a:effectLst/>
                <a:latin typeface="+mn-lt"/>
                <a:ea typeface="Times New Roman"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András misszió segít abban, hogy ezt megéljük éppúgy, mint az egy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régi típusú vízszivattyú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esetében történik. Mielőtt be tudnád üzemelni,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vizet kell beletölteni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és azt követően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 a víz bőségesen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áradni azon keresztül. </a:t>
            </a:r>
          </a:p>
          <a:p>
            <a:pPr>
              <a:lnSpc>
                <a:spcPct val="100000"/>
              </a:lnSpc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Jézus ezekkel a szavakkal küld ki bennünket is: „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Ellenben erőt kaptok, amikor eljön hozzátok a Szentszellem, és tanúim lesztek Jeruzsálemben, egész Júdeában és Samáriában, sőt egészen a Föld végső határáig.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(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ApCsel 1:8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F84A-4009-4C6B-A21D-2AF0DB71A927}" type="slidenum">
              <a:rPr lang="hu-HU" smtClean="0">
                <a:solidFill>
                  <a:prstClr val="black"/>
                </a:solidFill>
              </a:rPr>
              <a:pPr/>
              <a:t>9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74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6965-2CFF-4B09-A002-DF5877BB44FA}" type="datetimeFigureOut">
              <a:rPr lang="hu-H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2026. 03. 18.</a:t>
            </a:fld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0005-F24C-454D-BCF8-505E1956FABF}" type="slidenum">
              <a:rPr lang="hu-H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25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6965-2CFF-4B09-A002-DF5877BB44FA}" type="datetimeFigureOut">
              <a:rPr lang="hu-H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2026. 03. 18.</a:t>
            </a:fld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0005-F24C-454D-BCF8-505E1956FABF}" type="slidenum">
              <a:rPr lang="hu-H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3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6965-2CFF-4B09-A002-DF5877BB44FA}" type="datetimeFigureOut">
              <a:rPr lang="hu-H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2026. 03. 18.</a:t>
            </a:fld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0005-F24C-454D-BCF8-505E1956FABF}" type="slidenum">
              <a:rPr lang="hu-H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88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6965-2CFF-4B09-A002-DF5877BB44FA}" type="datetimeFigureOut">
              <a:rPr lang="hu-H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2026. 03. 18.</a:t>
            </a:fld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0005-F24C-454D-BCF8-505E1956FABF}" type="slidenum">
              <a:rPr lang="hu-H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584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6965-2CFF-4B09-A002-DF5877BB44FA}" type="datetimeFigureOut">
              <a:rPr lang="hu-H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2026. 03. 18.</a:t>
            </a:fld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0005-F24C-454D-BCF8-505E1956FABF}" type="slidenum">
              <a:rPr lang="hu-H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51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6965-2CFF-4B09-A002-DF5877BB44FA}" type="datetimeFigureOut">
              <a:rPr lang="hu-H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2026. 03. 18.</a:t>
            </a:fld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0005-F24C-454D-BCF8-505E1956FABF}" type="slidenum">
              <a:rPr lang="hu-H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6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6965-2CFF-4B09-A002-DF5877BB44FA}" type="datetimeFigureOut">
              <a:rPr lang="hu-H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2026. 03. 18.</a:t>
            </a:fld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0005-F24C-454D-BCF8-505E1956FABF}" type="slidenum">
              <a:rPr lang="hu-H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40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6965-2CFF-4B09-A002-DF5877BB44FA}" type="datetimeFigureOut">
              <a:rPr lang="hu-H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2026. 03. 18.</a:t>
            </a:fld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0005-F24C-454D-BCF8-505E1956FABF}" type="slidenum">
              <a:rPr lang="hu-H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510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6965-2CFF-4B09-A002-DF5877BB44FA}" type="datetimeFigureOut">
              <a:rPr lang="hu-H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2026. 03. 18.</a:t>
            </a:fld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0005-F24C-454D-BCF8-505E1956FABF}" type="slidenum">
              <a:rPr lang="hu-H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19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6965-2CFF-4B09-A002-DF5877BB44FA}" type="datetimeFigureOut">
              <a:rPr lang="hu-H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2026. 03. 18.</a:t>
            </a:fld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0005-F24C-454D-BCF8-505E1956FABF}" type="slidenum">
              <a:rPr lang="hu-H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556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6965-2CFF-4B09-A002-DF5877BB44FA}" type="datetimeFigureOut">
              <a:rPr lang="hu-H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2026. 03. 18.</a:t>
            </a:fld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0005-F24C-454D-BCF8-505E1956FABF}" type="slidenum">
              <a:rPr lang="hu-H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827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6965-2CFF-4B09-A002-DF5877BB44FA}" type="datetimeFigureOut">
              <a:rPr lang="hu-H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2026. 03. 18.</a:t>
            </a:fld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0005-F24C-454D-BCF8-505E1956FABF}" type="slidenum">
              <a:rPr lang="hu-H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879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6965-2CFF-4B09-A002-DF5877BB44FA}" type="datetimeFigureOut">
              <a:rPr lang="hu-H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2026. 03. 18.</a:t>
            </a:fld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0005-F24C-454D-BCF8-505E1956FABF}" type="slidenum">
              <a:rPr lang="hu-H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57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6965-2CFF-4B09-A002-DF5877BB44FA}" type="datetimeFigureOut">
              <a:rPr lang="hu-H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2026. 03. 18.</a:t>
            </a:fld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0005-F24C-454D-BCF8-505E1956FABF}" type="slidenum">
              <a:rPr lang="hu-H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20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6965-2CFF-4B09-A002-DF5877BB44FA}" type="datetimeFigureOut">
              <a:rPr lang="hu-H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2026. 03. 18.</a:t>
            </a:fld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0005-F24C-454D-BCF8-505E1956FABF}" type="slidenum">
              <a:rPr lang="hu-H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1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6965-2CFF-4B09-A002-DF5877BB44FA}" type="datetimeFigureOut">
              <a:rPr lang="hu-H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2026. 03. 18.</a:t>
            </a:fld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0005-F24C-454D-BCF8-505E1956FABF}" type="slidenum">
              <a:rPr lang="hu-H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18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6965-2CFF-4B09-A002-DF5877BB44FA}" type="datetimeFigureOut">
              <a:rPr lang="hu-H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2026. 03. 18.</a:t>
            </a:fld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0005-F24C-454D-BCF8-505E1956FABF}" type="slidenum">
              <a:rPr lang="hu-H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6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6965-2CFF-4B09-A002-DF5877BB44FA}" type="datetimeFigureOut">
              <a:rPr lang="hu-H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2026. 03. 18.</a:t>
            </a:fld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0005-F24C-454D-BCF8-505E1956FABF}" type="slidenum">
              <a:rPr lang="hu-H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28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6965-2CFF-4B09-A002-DF5877BB44FA}" type="datetimeFigureOut">
              <a:rPr lang="hu-H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2026. 03. 18.</a:t>
            </a:fld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0005-F24C-454D-BCF8-505E1956FABF}" type="slidenum">
              <a:rPr lang="hu-H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0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6965-2CFF-4B09-A002-DF5877BB44FA}" type="datetimeFigureOut">
              <a:rPr lang="hu-H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2026. 03. 18.</a:t>
            </a:fld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0005-F24C-454D-BCF8-505E1956FABF}" type="slidenum">
              <a:rPr lang="hu-H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6965-2CFF-4B09-A002-DF5877BB44FA}" type="datetimeFigureOut">
              <a:rPr lang="hu-H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2026. 03. 18.</a:t>
            </a:fld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0005-F24C-454D-BCF8-505E1956FABF}" type="slidenum">
              <a:rPr lang="hu-H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917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6965-2CFF-4B09-A002-DF5877BB44FA}" type="datetimeFigureOut">
              <a:rPr lang="hu-H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2026. 03. 18.</a:t>
            </a:fld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0005-F24C-454D-BCF8-505E1956FABF}" type="slidenum">
              <a:rPr lang="hu-H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2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A736965-2CFF-4B09-A002-DF5877BB44FA}" type="datetimeFigureOut">
              <a:rPr lang="hu-H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2026. 03. 18.</a:t>
            </a:fld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AAC0005-F24C-454D-BCF8-505E1956FABF}" type="slidenum">
              <a:rPr lang="hu-H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2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A736965-2CFF-4B09-A002-DF5877BB44FA}" type="datetimeFigureOut">
              <a:rPr lang="hu-H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2026. 03. 18.</a:t>
            </a:fld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hu-H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AAC0005-F24C-454D-BCF8-505E1956FABF}" type="slidenum">
              <a:rPr lang="hu-H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8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cím 2">
            <a:extLst>
              <a:ext uri="{FF2B5EF4-FFF2-40B4-BE49-F238E27FC236}">
                <a16:creationId xmlns:a16="http://schemas.microsoft.com/office/drawing/2014/main" id="{ED7C8494-F632-59DF-45F7-41B798F4D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1864" y="5661248"/>
            <a:ext cx="6858000" cy="990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hu-H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András hadművelet</a:t>
            </a:r>
          </a:p>
          <a:p>
            <a:pPr algn="r"/>
            <a:r>
              <a:rPr lang="hu-HU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Johan</a:t>
            </a:r>
            <a:r>
              <a:rPr lang="hu-H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Lukasse</a:t>
            </a:r>
            <a:r>
              <a:rPr lang="hu-H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írása nyomán</a:t>
            </a:r>
            <a:endParaRPr lang="hu-H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09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Az András lista összeállítása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600056" y="620688"/>
            <a:ext cx="4464496" cy="4392488"/>
          </a:xfrm>
          <a:solidFill>
            <a:srgbClr val="002060">
              <a:alpha val="25000"/>
            </a:srgb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2800" b="1" dirty="0">
                <a:latin typeface="Arial" pitchFamily="34" charset="0"/>
                <a:cs typeface="Arial" pitchFamily="34" charset="0"/>
              </a:rPr>
              <a:t>Az András-lista: </a:t>
            </a:r>
          </a:p>
          <a:p>
            <a:pPr marL="0" indent="0">
              <a:buNone/>
            </a:pPr>
            <a:r>
              <a:rPr lang="hu-HU" sz="2800" u="sng" dirty="0">
                <a:latin typeface="Arial" pitchFamily="34" charset="0"/>
                <a:cs typeface="Arial" pitchFamily="34" charset="0"/>
              </a:rPr>
              <a:t>1.				</a:t>
            </a:r>
          </a:p>
          <a:p>
            <a:pPr marL="0" indent="0">
              <a:buNone/>
            </a:pPr>
            <a:r>
              <a:rPr lang="hu-HU" sz="28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>
              <a:buNone/>
            </a:pPr>
            <a:r>
              <a:rPr lang="hu-HU" sz="2800" u="sng" dirty="0">
                <a:latin typeface="Arial" pitchFamily="34" charset="0"/>
                <a:cs typeface="Arial" pitchFamily="34" charset="0"/>
              </a:rPr>
              <a:t>2.				</a:t>
            </a:r>
          </a:p>
          <a:p>
            <a:pPr marL="0" indent="0">
              <a:buNone/>
            </a:pPr>
            <a:r>
              <a:rPr lang="hu-HU" sz="28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>
              <a:buNone/>
            </a:pPr>
            <a:r>
              <a:rPr lang="hu-HU" sz="2800" u="sng" dirty="0">
                <a:latin typeface="Arial" pitchFamily="34" charset="0"/>
                <a:cs typeface="Arial" pitchFamily="34" charset="0"/>
              </a:rPr>
              <a:t>3.				</a:t>
            </a:r>
          </a:p>
          <a:p>
            <a:pPr marL="0" indent="0">
              <a:buNone/>
            </a:pPr>
            <a:endParaRPr lang="hu-HU" sz="2800" u="sng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2800" u="sng" dirty="0">
                <a:latin typeface="Arial" pitchFamily="34" charset="0"/>
                <a:cs typeface="Arial" pitchFamily="34" charset="0"/>
              </a:rPr>
              <a:t>4.				</a:t>
            </a:r>
            <a:endParaRPr lang="hu-HU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28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>
              <a:buNone/>
            </a:pPr>
            <a:r>
              <a:rPr lang="hu-HU" sz="2800" u="sng" dirty="0">
                <a:latin typeface="Arial" pitchFamily="34" charset="0"/>
                <a:cs typeface="Arial" pitchFamily="34" charset="0"/>
              </a:rPr>
              <a:t>5.				</a:t>
            </a:r>
            <a:endParaRPr lang="hu-HU" sz="28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620688"/>
            <a:ext cx="5544616" cy="338027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353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06824" y="5431369"/>
            <a:ext cx="6906344" cy="726976"/>
          </a:xfrm>
        </p:spPr>
        <p:txBody>
          <a:bodyPr/>
          <a:lstStyle/>
          <a:p>
            <a:r>
              <a:rPr lang="hu-HU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Kérdések a csoport beszélgetéshez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3352" y="476672"/>
            <a:ext cx="11593288" cy="5112568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hu-HU" dirty="0">
                <a:latin typeface="Arial" pitchFamily="34" charset="0"/>
                <a:cs typeface="Arial" pitchFamily="34" charset="0"/>
              </a:rPr>
              <a:t>Mi az emberek véleménye általában a keresztyénekről? Miért vélekednek így?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>
                <a:latin typeface="Arial" pitchFamily="34" charset="0"/>
                <a:cs typeface="Arial" pitchFamily="34" charset="0"/>
              </a:rPr>
              <a:t>Milyen hozzáállásra tanít bennünket Jézus Krisztus az elveszett emberekkel kapcsolatosan?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>
                <a:latin typeface="Arial" pitchFamily="34" charset="0"/>
                <a:cs typeface="Arial" pitchFamily="34" charset="0"/>
              </a:rPr>
              <a:t>Mit jelent a gyakorlatban a hiteles keresztyén élet? Milyen konkrét élethelyzet jut erről eszedbe?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>
                <a:latin typeface="Arial" pitchFamily="34" charset="0"/>
                <a:cs typeface="Arial" pitchFamily="34" charset="0"/>
              </a:rPr>
              <a:t>Mi akadályozza az embereket a megtérésben és hogyan segíthetünk nekik a döntés meghozatalában?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>
                <a:latin typeface="Arial" pitchFamily="34" charset="0"/>
                <a:cs typeface="Arial" pitchFamily="34" charset="0"/>
              </a:rPr>
              <a:t>Mi jellemző egy vonzó, megragadó keresztyén kiscsoportra?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>
                <a:latin typeface="Arial" pitchFamily="34" charset="0"/>
                <a:cs typeface="Arial" pitchFamily="34" charset="0"/>
              </a:rPr>
              <a:t>Miben és hogyan tudunk segíteni az új hívőknek? Hogyan tudjuk őket bevonni a közösségbe és evangéliumi szolgálatba?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>
                <a:latin typeface="Arial" pitchFamily="34" charset="0"/>
                <a:cs typeface="Arial" pitchFamily="34" charset="0"/>
              </a:rPr>
              <a:t>Milyen szerepe van a misszióban az evangélista ajándékú testvéreknek, és hogyan szolgálhatnak azok, akik nem kaptak ilyen ajándékot a Szent Szellemtől?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>
                <a:latin typeface="Arial" pitchFamily="34" charset="0"/>
                <a:cs typeface="Arial" pitchFamily="34" charset="0"/>
              </a:rPr>
              <a:t>Mi az amiért leginkább hálás vagy, ha a gyülekezetedre gondolsz?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2DFFF6CE-2968-316C-B066-0A876BBA2B03}"/>
              </a:ext>
            </a:extLst>
          </p:cNvPr>
          <p:cNvSpPr txBox="1"/>
          <p:nvPr/>
        </p:nvSpPr>
        <p:spPr>
          <a:xfrm>
            <a:off x="2639616" y="6245855"/>
            <a:ext cx="6912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800" dirty="0">
                <a:solidFill>
                  <a:srgbClr val="AD01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https://ujremeny.hu/misszio/andrasmisszio </a:t>
            </a:r>
          </a:p>
        </p:txBody>
      </p:sp>
    </p:spTree>
    <p:extLst>
      <p:ext uri="{BB962C8B-B14F-4D97-AF65-F5344CB8AC3E}">
        <p14:creationId xmlns:p14="http://schemas.microsoft.com/office/powerpoint/2010/main" val="199240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16000" y="5085184"/>
            <a:ext cx="10058400" cy="1087016"/>
          </a:xfrm>
        </p:spPr>
        <p:txBody>
          <a:bodyPr anchor="b">
            <a:normAutofit/>
          </a:bodyPr>
          <a:lstStyle/>
          <a:p>
            <a:pPr algn="r"/>
            <a:r>
              <a:rPr lang="hu-HU" dirty="0"/>
              <a:t>Képezzetek tanítványokat</a:t>
            </a:r>
          </a:p>
        </p:txBody>
      </p:sp>
      <p:pic>
        <p:nvPicPr>
          <p:cNvPr id="6" name="Kép 5" descr="A képen ég, felhő, kültéri, sziluet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A3130861-F58A-3C7F-0622-83E2D5D328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362" b="3"/>
          <a:stretch>
            <a:fillRect/>
          </a:stretch>
        </p:blipFill>
        <p:spPr>
          <a:xfrm>
            <a:off x="4947821" y="457201"/>
            <a:ext cx="6126579" cy="4114799"/>
          </a:xfrm>
          <a:prstGeom prst="rect">
            <a:avLst/>
          </a:prstGeom>
          <a:noFill/>
        </p:spPr>
      </p:pic>
      <p:sp>
        <p:nvSpPr>
          <p:cNvPr id="3" name="Tartalom helye 2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4119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ApCsel 16:11-16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 szív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Az elme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Az akarat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A tanítványság -gyümölcsöző keresztyén élet elméletben és gyakorlatban</a:t>
            </a:r>
          </a:p>
        </p:txBody>
      </p:sp>
    </p:spTree>
    <p:extLst>
      <p:ext uri="{BB962C8B-B14F-4D97-AF65-F5344CB8AC3E}">
        <p14:creationId xmlns:p14="http://schemas.microsoft.com/office/powerpoint/2010/main" val="382962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</p:spPr>
        <p:txBody>
          <a:bodyPr anchor="b">
            <a:normAutofit/>
          </a:bodyPr>
          <a:lstStyle/>
          <a:p>
            <a:r>
              <a:rPr lang="hu-HU" dirty="0"/>
              <a:t>Kis csoportok</a:t>
            </a:r>
          </a:p>
        </p:txBody>
      </p:sp>
      <p:pic>
        <p:nvPicPr>
          <p:cNvPr id="5" name="Kép 4" descr="A képen személy, kültéri, fű, növény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20A9CAC-E3DE-97A3-3CCC-78719778B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0" y="865633"/>
            <a:ext cx="4876800" cy="3255264"/>
          </a:xfrm>
          <a:prstGeom prst="rect">
            <a:avLst/>
          </a:prstGeom>
          <a:noFill/>
        </p:spPr>
      </p:pic>
      <p:sp>
        <p:nvSpPr>
          <p:cNvPr id="3" name="Tartalom helye 2"/>
          <p:cNvSpPr>
            <a:spLocks noGrp="1"/>
          </p:cNvSpPr>
          <p:nvPr>
            <p:ph sz="half" idx="2"/>
          </p:nvPr>
        </p:nvSpPr>
        <p:spPr>
          <a:xfrm>
            <a:off x="6197600" y="476672"/>
            <a:ext cx="4876800" cy="5695528"/>
          </a:xfrm>
        </p:spPr>
        <p:txBody>
          <a:bodyPr anchor="ctr">
            <a:no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Tanítványozás kis csoportokban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 gyülekezet „előszobái”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Két irányú pozitív hatás</a:t>
            </a:r>
          </a:p>
          <a:p>
            <a:pPr marL="834390" lvl="1" indent="-514350">
              <a:lnSpc>
                <a:spcPct val="90000"/>
              </a:lnSpc>
              <a:buFont typeface="+mj-lt"/>
              <a:buAutoNum type="alphaLcParenR"/>
            </a:pP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Látják a keresztyének Krisztus iránti lelkesedését</a:t>
            </a:r>
          </a:p>
          <a:p>
            <a:pPr marL="834390" lvl="1" indent="-514350">
              <a:lnSpc>
                <a:spcPct val="90000"/>
              </a:lnSpc>
              <a:buFont typeface="+mj-lt"/>
              <a:buAutoNum type="alphaLcParenR"/>
            </a:pP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Az új hívők beszélhetnek hitükről</a:t>
            </a:r>
          </a:p>
          <a:p>
            <a:pPr marL="834390" lvl="1" indent="-514350">
              <a:lnSpc>
                <a:spcPct val="90000"/>
              </a:lnSpc>
              <a:buFont typeface="+mj-lt"/>
              <a:buAutoNum type="alphaLcParenR"/>
            </a:pP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Az érettebb keresztyének segíteni tudnak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Kis gyülekezetek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Jó barátságok</a:t>
            </a:r>
          </a:p>
        </p:txBody>
      </p:sp>
    </p:spTree>
    <p:extLst>
      <p:ext uri="{BB962C8B-B14F-4D97-AF65-F5344CB8AC3E}">
        <p14:creationId xmlns:p14="http://schemas.microsoft.com/office/powerpoint/2010/main" val="3359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10159998" cy="1600200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r>
              <a:rPr lang="hu-HU" dirty="0"/>
              <a:t>Növekedési tényező a gyülekezetben</a:t>
            </a:r>
          </a:p>
        </p:txBody>
      </p:sp>
      <p:pic>
        <p:nvPicPr>
          <p:cNvPr id="7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97" l="3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500" y="457201"/>
            <a:ext cx="5523221" cy="4114799"/>
          </a:xfrm>
          <a:prstGeom prst="rect">
            <a:avLst/>
          </a:prstGeom>
          <a:noFill/>
        </p:spPr>
      </p:pic>
      <p:sp>
        <p:nvSpPr>
          <p:cNvPr id="6" name="Tartalom helye 2"/>
          <p:cNvSpPr txBox="1">
            <a:spLocks/>
          </p:cNvSpPr>
          <p:nvPr/>
        </p:nvSpPr>
        <p:spPr>
          <a:xfrm>
            <a:off x="1016002" y="457200"/>
            <a:ext cx="3564876" cy="41147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hu-HU" sz="3200" kern="1200" dirty="0">
                <a:latin typeface="Arial" panose="020B0604020202020204" pitchFamily="34" charset="0"/>
                <a:cs typeface="Arial" panose="020B0604020202020204" pitchFamily="34" charset="0"/>
              </a:rPr>
              <a:t>Az újonnan megtértek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3200" kern="1200" dirty="0">
                <a:latin typeface="Arial" panose="020B0604020202020204" pitchFamily="34" charset="0"/>
                <a:cs typeface="Arial" panose="020B0604020202020204" pitchFamily="34" charset="0"/>
              </a:rPr>
              <a:t>Az „evangélista“ ajándék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3200" kern="1200" dirty="0">
                <a:latin typeface="Arial" panose="020B0604020202020204" pitchFamily="34" charset="0"/>
                <a:cs typeface="Arial" panose="020B0604020202020204" pitchFamily="34" charset="0"/>
              </a:rPr>
              <a:t>A fészek melege </a:t>
            </a:r>
            <a:br>
              <a:rPr lang="hu-HU" sz="3200" kern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kern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3200" b="1" kern="1200" dirty="0">
                <a:latin typeface="Arial" panose="020B0604020202020204" pitchFamily="34" charset="0"/>
                <a:cs typeface="Arial" panose="020B0604020202020204" pitchFamily="34" charset="0"/>
              </a:rPr>
              <a:t>Róm 12:15; </a:t>
            </a:r>
            <a:r>
              <a:rPr lang="hu-HU" sz="32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Gal</a:t>
            </a:r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 6:2; Fil 2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sz="32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85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83432" y="5077870"/>
            <a:ext cx="8848802" cy="1087434"/>
          </a:xfrm>
        </p:spPr>
        <p:txBody>
          <a:bodyPr>
            <a:normAutofit/>
          </a:bodyPr>
          <a:lstStyle/>
          <a:p>
            <a:r>
              <a:rPr lang="hu-HU" dirty="0"/>
              <a:t>Hasznos elemek</a:t>
            </a: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1038681" y="404664"/>
            <a:ext cx="4769287" cy="108743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AD0101"/>
              </a:buClr>
              <a:buFont typeface="+mj-lt"/>
              <a:buAutoNum type="arabicPeriod"/>
            </a:pPr>
            <a:r>
              <a:rPr lang="hu-HU" sz="3600" dirty="0">
                <a:solidFill>
                  <a:srgbClr val="303030"/>
                </a:solidFill>
                <a:latin typeface="Arial" pitchFamily="34" charset="0"/>
                <a:cs typeface="Arial" pitchFamily="34" charset="0"/>
              </a:rPr>
              <a:t>Misztikus dolgok</a:t>
            </a:r>
          </a:p>
        </p:txBody>
      </p:sp>
      <p:sp>
        <p:nvSpPr>
          <p:cNvPr id="9" name="Téglalap 8"/>
          <p:cNvSpPr/>
          <p:nvPr/>
        </p:nvSpPr>
        <p:spPr>
          <a:xfrm>
            <a:off x="6344529" y="3781243"/>
            <a:ext cx="4451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rgbClr val="AD0101"/>
              </a:buClr>
              <a:buFont typeface="+mj-lt"/>
              <a:buAutoNum type="arabicPeriod" startAt="2"/>
            </a:pPr>
            <a:r>
              <a:rPr lang="hu-HU" sz="3600" dirty="0">
                <a:solidFill>
                  <a:srgbClr val="303030"/>
                </a:solidFill>
                <a:latin typeface="Arial" pitchFamily="34" charset="0"/>
                <a:cs typeface="Arial" pitchFamily="34" charset="0"/>
              </a:rPr>
              <a:t>Szimbólumok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8108EE0-C944-70E6-EABB-41B53989F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681" y="1592382"/>
            <a:ext cx="4808792" cy="3096344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4A5C6380-CE34-6553-01F8-455D23A58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984" y="775918"/>
            <a:ext cx="5153835" cy="267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16000" y="5248870"/>
            <a:ext cx="9042400" cy="92333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A teremtett világ Istent dicséri!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16000" y="485268"/>
            <a:ext cx="4565514" cy="1800200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Zsolt 139:14 </a:t>
            </a:r>
            <a:r>
              <a:rPr lang="hu-H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Magasztallak téged, mert félelmes és csodálatos vagy; </a:t>
            </a:r>
            <a:r>
              <a:rPr lang="hu-H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csodálatosak alkotásaid, és lelkem jól tudja ezt</a:t>
            </a:r>
            <a:r>
              <a:rPr lang="hu-H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E8A1819-798D-3393-0250-15F909E4B55A}"/>
              </a:ext>
            </a:extLst>
          </p:cNvPr>
          <p:cNvSpPr txBox="1"/>
          <p:nvPr/>
        </p:nvSpPr>
        <p:spPr>
          <a:xfrm>
            <a:off x="1016001" y="2315606"/>
            <a:ext cx="4565514" cy="2302024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indent="0" algn="ctr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59436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2"/>
                </a:solidFill>
              </a:defRPr>
            </a:lvl2pPr>
            <a:lvl3pPr marL="86868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4pPr>
            <a:lvl5pPr marL="13716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baseline="0">
                <a:solidFill>
                  <a:schemeClr val="tx2"/>
                </a:solidFill>
              </a:defRPr>
            </a:lvl5pPr>
            <a:lvl6pPr marL="164592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</a:defRPr>
            </a:lvl6pPr>
            <a:lvl7pPr marL="1901952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</a:defRPr>
            </a:lvl7pPr>
            <a:lvl8pPr marL="219456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</a:defRPr>
            </a:lvl8pPr>
            <a:lvl9pPr marL="246888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</a:defRPr>
            </a:lvl9pPr>
          </a:lstStyle>
          <a:p>
            <a:pPr algn="l"/>
            <a:r>
              <a:rPr lang="hu-HU" sz="2400" dirty="0">
                <a:solidFill>
                  <a:schemeClr val="tx1"/>
                </a:solidFill>
                <a:effectLst/>
              </a:rPr>
              <a:t>Róm 1:20  </a:t>
            </a:r>
            <a:r>
              <a:rPr lang="hu-HU" sz="2400" b="0" dirty="0">
                <a:solidFill>
                  <a:schemeClr val="tx1"/>
                </a:solidFill>
                <a:effectLst/>
              </a:rPr>
              <a:t>Ami ugyanis nem látható belőle: az ő örök hatalma és istensége, az a világ teremtésétől fogva </a:t>
            </a:r>
            <a:r>
              <a:rPr lang="hu-HU" sz="2400" dirty="0">
                <a:solidFill>
                  <a:schemeClr val="tx1"/>
                </a:solidFill>
                <a:effectLst/>
              </a:rPr>
              <a:t>alkotásainak értelmes vizsgálata révén meglátható</a:t>
            </a:r>
            <a:r>
              <a:rPr lang="hu-HU" sz="2400" b="0" dirty="0">
                <a:solidFill>
                  <a:schemeClr val="tx1"/>
                </a:solidFill>
                <a:effectLst/>
              </a:rPr>
              <a:t>. 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FD86F76-A0BF-B270-64E0-AA399FF3C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514" y="455130"/>
            <a:ext cx="6491150" cy="411687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04BD3354-040E-2B0E-4D13-0773B415CE68}"/>
              </a:ext>
            </a:extLst>
          </p:cNvPr>
          <p:cNvSpPr txBox="1"/>
          <p:nvPr/>
        </p:nvSpPr>
        <p:spPr>
          <a:xfrm>
            <a:off x="5581513" y="3593165"/>
            <a:ext cx="64911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 Szentírás nagy igazságait a természetből vett példákkal alátámasztani annyit jelent, mint Istennek egyik könyvét a másikkal megmagyarázni.” (C.H. Spurgeon)</a:t>
            </a:r>
          </a:p>
        </p:txBody>
      </p:sp>
    </p:spTree>
    <p:extLst>
      <p:ext uri="{BB962C8B-B14F-4D97-AF65-F5344CB8AC3E}">
        <p14:creationId xmlns:p14="http://schemas.microsoft.com/office/powerpoint/2010/main" val="844940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dirty="0"/>
              <a:t>Hasznos elemek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C941F3B-BC37-3817-FE8C-631D709881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182" r="2" b="2"/>
          <a:stretch>
            <a:fillRect/>
          </a:stretch>
        </p:blipFill>
        <p:spPr>
          <a:xfrm>
            <a:off x="4947821" y="457201"/>
            <a:ext cx="6126579" cy="4114799"/>
          </a:xfrm>
          <a:prstGeom prst="rect">
            <a:avLst/>
          </a:prstGeom>
          <a:noFill/>
        </p:spPr>
      </p:pic>
      <p:sp>
        <p:nvSpPr>
          <p:cNvPr id="6" name="Tartalom helye 2"/>
          <p:cNvSpPr txBox="1">
            <a:spLocks/>
          </p:cNvSpPr>
          <p:nvPr/>
        </p:nvSpPr>
        <p:spPr>
          <a:xfrm>
            <a:off x="1016000" y="1483548"/>
            <a:ext cx="3564876" cy="20621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u-HU"/>
            </a:defPPr>
            <a:lvl1pPr marL="514350" indent="-514350">
              <a:buClr>
                <a:srgbClr val="AD0101"/>
              </a:buClr>
              <a:buFont typeface="+mj-lt"/>
              <a:buAutoNum type="arabicPeriod" startAt="2"/>
              <a:defRPr sz="3600">
                <a:solidFill>
                  <a:srgbClr val="303030"/>
                </a:solidFill>
                <a:latin typeface="Arial" pitchFamily="34" charset="0"/>
                <a:cs typeface="Arial" pitchFamily="34" charset="0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hu-HU" sz="3200" dirty="0"/>
              <a:t>Misztikus dolgok</a:t>
            </a:r>
          </a:p>
          <a:p>
            <a:pPr>
              <a:buFont typeface="+mj-lt"/>
              <a:buAutoNum type="arabicPeriod"/>
            </a:pPr>
            <a:r>
              <a:rPr lang="hu-HU" sz="3200" dirty="0"/>
              <a:t>Szimbólumok</a:t>
            </a:r>
          </a:p>
          <a:p>
            <a:pPr>
              <a:buAutoNum type="arabicPeriod"/>
            </a:pPr>
            <a:r>
              <a:rPr lang="hu-HU" sz="3200" dirty="0"/>
              <a:t>Összetartozás</a:t>
            </a:r>
          </a:p>
        </p:txBody>
      </p:sp>
    </p:spTree>
    <p:extLst>
      <p:ext uri="{BB962C8B-B14F-4D97-AF65-F5344CB8AC3E}">
        <p14:creationId xmlns:p14="http://schemas.microsoft.com/office/powerpoint/2010/main" val="32305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</p:spPr>
        <p:txBody>
          <a:bodyPr anchor="b">
            <a:normAutofit/>
          </a:bodyPr>
          <a:lstStyle/>
          <a:p>
            <a:r>
              <a:rPr lang="hu-HU" dirty="0"/>
              <a:t>Összefoglalásképpen 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16000" y="609600"/>
            <a:ext cx="5656064" cy="44038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u-H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Ján</a:t>
            </a:r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 7:37-38  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Az ünnep utolsó nagy napján felállt Jézus, és így kiáltott: "Ha valaki szomjazik, jöjjön hozzám, és igyék! Aki hisz énbennem, ahogy az Írás mondta, annak </a:t>
            </a:r>
            <a:r>
              <a:rPr lang="hu-HU" sz="3200" dirty="0" err="1">
                <a:latin typeface="Arial" panose="020B0604020202020204" pitchFamily="34" charset="0"/>
                <a:cs typeface="Arial" panose="020B0604020202020204" pitchFamily="34" charset="0"/>
              </a:rPr>
              <a:t>belsejéből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 élő víz </a:t>
            </a:r>
            <a:r>
              <a:rPr lang="hu-HU" sz="3200" dirty="0" err="1">
                <a:latin typeface="Arial" panose="020B0604020202020204" pitchFamily="34" charset="0"/>
                <a:cs typeface="Arial" panose="020B0604020202020204" pitchFamily="34" charset="0"/>
              </a:rPr>
              <a:t>folyamai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 ömlenek!"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B4C0C08-C2E0-C8E0-B8A7-4054A1D66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609600"/>
            <a:ext cx="3098303" cy="4659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084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16000" y="4797152"/>
            <a:ext cx="9042400" cy="1375048"/>
          </a:xfrm>
        </p:spPr>
        <p:txBody>
          <a:bodyPr anchor="b">
            <a:normAutofit/>
          </a:bodyPr>
          <a:lstStyle/>
          <a:p>
            <a:r>
              <a:rPr lang="hu-HU" dirty="0"/>
              <a:t>Összefoglalásképpen 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6E1BD40B-0E9F-8CB4-0235-5B1DF7C16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83" y="685800"/>
            <a:ext cx="4876800" cy="4340353"/>
          </a:xfrm>
          <a:prstGeom prst="rect">
            <a:avLst/>
          </a:prstGeom>
          <a:noFill/>
        </p:spPr>
      </p:pic>
      <p:sp>
        <p:nvSpPr>
          <p:cNvPr id="10" name="Tartalom helye 9">
            <a:extLst>
              <a:ext uri="{FF2B5EF4-FFF2-40B4-BE49-F238E27FC236}">
                <a16:creationId xmlns:a16="http://schemas.microsoft.com/office/drawing/2014/main" id="{4D4CA37B-5236-3218-7F57-78EBCF242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382" y="688215"/>
            <a:ext cx="4786170" cy="3767328"/>
          </a:xfrm>
        </p:spPr>
        <p:txBody>
          <a:bodyPr/>
          <a:lstStyle/>
          <a:p>
            <a:pPr marL="0" indent="0">
              <a:buNone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ApCsel 1:8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Ellenben erőt kaptok, amikor eljön hozzátok a Szentszellem, és tanúim lesztek Jeruzsálemben, egész Júdeában és Samáriában, sőt egészen a Föld végső határáig.</a:t>
            </a:r>
          </a:p>
        </p:txBody>
      </p:sp>
    </p:spTree>
    <p:extLst>
      <p:ext uri="{BB962C8B-B14F-4D97-AF65-F5344CB8AC3E}">
        <p14:creationId xmlns:p14="http://schemas.microsoft.com/office/powerpoint/2010/main" val="40475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ppt/theme/themeOverride2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ppt/theme/themeOverride3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4163</TotalTime>
  <Words>3566</Words>
  <Application>Microsoft Office PowerPoint</Application>
  <PresentationFormat>Szélesvásznú</PresentationFormat>
  <Paragraphs>199</Paragraphs>
  <Slides>11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Arial</vt:lpstr>
      <vt:lpstr>Calibri</vt:lpstr>
      <vt:lpstr>Impact</vt:lpstr>
      <vt:lpstr>Times New Roman</vt:lpstr>
      <vt:lpstr>1_NewsPrint</vt:lpstr>
      <vt:lpstr>2_NewsPrint</vt:lpstr>
      <vt:lpstr>PowerPoint-bemutató</vt:lpstr>
      <vt:lpstr>Képezzetek tanítványokat</vt:lpstr>
      <vt:lpstr>Kis csoportok</vt:lpstr>
      <vt:lpstr>Növekedési tényező a gyülekezetben</vt:lpstr>
      <vt:lpstr>Hasznos elemek</vt:lpstr>
      <vt:lpstr>A teremtett világ Istent dicséri!</vt:lpstr>
      <vt:lpstr>Hasznos elemek</vt:lpstr>
      <vt:lpstr>Összefoglalásképpen </vt:lpstr>
      <vt:lpstr>Összefoglalásképpen </vt:lpstr>
      <vt:lpstr>Az András lista összeállítása</vt:lpstr>
      <vt:lpstr>Kérdések a csoport beszélgetéshez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Krisztus uralma alatt élni</dc:title>
  <dc:creator>Tóth Sándor</dc:creator>
  <cp:lastModifiedBy>Sándor Tóth</cp:lastModifiedBy>
  <cp:revision>631</cp:revision>
  <dcterms:created xsi:type="dcterms:W3CDTF">2013-01-27T08:01:13Z</dcterms:created>
  <dcterms:modified xsi:type="dcterms:W3CDTF">2026-03-18T15:01:53Z</dcterms:modified>
</cp:coreProperties>
</file>