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sldIdLst>
    <p:sldId id="278" r:id="rId3"/>
    <p:sldId id="279" r:id="rId4"/>
    <p:sldId id="280" r:id="rId5"/>
    <p:sldId id="276" r:id="rId6"/>
    <p:sldId id="277" r:id="rId7"/>
    <p:sldId id="281" r:id="rId8"/>
    <p:sldId id="275" r:id="rId9"/>
    <p:sldId id="298" r:id="rId10"/>
    <p:sldId id="297" r:id="rId11"/>
    <p:sldId id="299" r:id="rId12"/>
    <p:sldId id="296"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401" autoAdjust="0"/>
    <p:restoredTop sz="62044" autoAdjust="0"/>
  </p:normalViewPr>
  <p:slideViewPr>
    <p:cSldViewPr>
      <p:cViewPr varScale="1">
        <p:scale>
          <a:sx n="68" d="100"/>
          <a:sy n="68" d="100"/>
        </p:scale>
        <p:origin x="14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8985F-E583-4933-910A-6D2F153F3214}" type="datetimeFigureOut">
              <a:rPr lang="hu-HU" smtClean="0"/>
              <a:t>2026. 03. 18.</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0F84A-4009-4C6B-A21D-2AF0DB71A927}" type="slidenum">
              <a:rPr lang="hu-HU" smtClean="0"/>
              <a:t>‹#›</a:t>
            </a:fld>
            <a:endParaRPr lang="hu-HU"/>
          </a:p>
        </p:txBody>
      </p:sp>
    </p:spTree>
    <p:extLst>
      <p:ext uri="{BB962C8B-B14F-4D97-AF65-F5344CB8AC3E}">
        <p14:creationId xmlns:p14="http://schemas.microsoft.com/office/powerpoint/2010/main" val="61833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a:t>
            </a:r>
            <a:r>
              <a:rPr lang="hu-HU" sz="1200" b="0" kern="1200" dirty="0">
                <a:solidFill>
                  <a:schemeClr val="tx1"/>
                </a:solidFill>
                <a:effectLst/>
                <a:latin typeface="+mn-lt"/>
                <a:ea typeface="+mn-ea"/>
                <a:cs typeface="+mn-cs"/>
              </a:rPr>
              <a:t>14-21. oldal)</a:t>
            </a: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Az első dolog, amit András tett, hogy megkereste testvérét, … és Jézushoz vezette! (</a:t>
            </a:r>
            <a:r>
              <a:rPr lang="hu-HU" b="1" i="1" dirty="0" err="1"/>
              <a:t>Jn</a:t>
            </a:r>
            <a:r>
              <a:rPr lang="hu-HU" b="1" i="1" dirty="0"/>
              <a:t> 1:40-41</a:t>
            </a:r>
            <a:r>
              <a:rPr lang="hu-HU" dirty="0"/>
              <a:t>)</a:t>
            </a:r>
          </a:p>
        </p:txBody>
      </p:sp>
      <p:sp>
        <p:nvSpPr>
          <p:cNvPr id="4" name="Dia számának helye 3"/>
          <p:cNvSpPr>
            <a:spLocks noGrp="1"/>
          </p:cNvSpPr>
          <p:nvPr>
            <p:ph type="sldNum" sz="quarter" idx="5"/>
          </p:nvPr>
        </p:nvSpPr>
        <p:spPr/>
        <p:txBody>
          <a:bodyPr/>
          <a:lstStyle/>
          <a:p>
            <a:fld id="{9A30F84A-4009-4C6B-A21D-2AF0DB71A927}" type="slidenum">
              <a:rPr lang="hu-HU" smtClean="0"/>
              <a:t>1</a:t>
            </a:fld>
            <a:endParaRPr lang="hu-HU"/>
          </a:p>
        </p:txBody>
      </p:sp>
    </p:spTree>
    <p:extLst>
      <p:ext uri="{BB962C8B-B14F-4D97-AF65-F5344CB8AC3E}">
        <p14:creationId xmlns:p14="http://schemas.microsoft.com/office/powerpoint/2010/main" val="366534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b="1" i="1" dirty="0">
                <a:solidFill>
                  <a:schemeClr val="tx1"/>
                </a:solidFill>
                <a:effectLst/>
              </a:rPr>
              <a:t>Tények, hit és érzelmek </a:t>
            </a:r>
            <a:r>
              <a:rPr lang="hu-HU" sz="1200" kern="1200" dirty="0">
                <a:solidFill>
                  <a:schemeClr val="tx1"/>
                </a:solidFill>
                <a:effectLst/>
                <a:latin typeface="+mn-lt"/>
                <a:ea typeface="+mn-ea"/>
                <a:cs typeface="+mn-cs"/>
              </a:rPr>
              <a:t>(19. oldal)</a:t>
            </a:r>
            <a:endParaRPr lang="hu-HU" b="1" i="1" dirty="0">
              <a:solidFill>
                <a:schemeClr val="tx1"/>
              </a:solidFill>
              <a:effectLst/>
            </a:endParaRPr>
          </a:p>
          <a:p>
            <a:pPr>
              <a:lnSpc>
                <a:spcPct val="100000"/>
              </a:lnSpc>
            </a:pPr>
            <a:endParaRPr lang="hu-HU" dirty="0">
              <a:solidFill>
                <a:schemeClr val="tx1"/>
              </a:solidFill>
              <a:effectLst/>
            </a:endParaRPr>
          </a:p>
          <a:p>
            <a:pPr>
              <a:lnSpc>
                <a:spcPct val="100000"/>
              </a:lnSpc>
            </a:pPr>
            <a:r>
              <a:rPr lang="hu-HU" dirty="0">
                <a:solidFill>
                  <a:schemeClr val="tx1"/>
                </a:solidFill>
                <a:effectLst/>
              </a:rPr>
              <a:t>Tartsuk szemelőt, hogy </a:t>
            </a:r>
            <a:r>
              <a:rPr lang="hu-HU" b="1" dirty="0">
                <a:solidFill>
                  <a:schemeClr val="tx1"/>
                </a:solidFill>
                <a:effectLst/>
              </a:rPr>
              <a:t>hitünket</a:t>
            </a:r>
            <a:r>
              <a:rPr lang="hu-HU" dirty="0">
                <a:solidFill>
                  <a:schemeClr val="tx1"/>
                </a:solidFill>
                <a:effectLst/>
              </a:rPr>
              <a:t> a </a:t>
            </a:r>
            <a:r>
              <a:rPr lang="hu-HU" b="1" dirty="0">
                <a:solidFill>
                  <a:schemeClr val="tx1"/>
                </a:solidFill>
                <a:effectLst/>
              </a:rPr>
              <a:t>tényekre</a:t>
            </a:r>
            <a:r>
              <a:rPr lang="hu-HU" dirty="0">
                <a:solidFill>
                  <a:schemeClr val="tx1"/>
                </a:solidFill>
                <a:effectLst/>
              </a:rPr>
              <a:t> alapozzuk, amit így </a:t>
            </a:r>
            <a:r>
              <a:rPr lang="hu-HU" b="1" dirty="0">
                <a:solidFill>
                  <a:schemeClr val="tx1"/>
                </a:solidFill>
                <a:effectLst/>
              </a:rPr>
              <a:t>nem </a:t>
            </a:r>
            <a:r>
              <a:rPr lang="hu-HU" dirty="0">
                <a:solidFill>
                  <a:schemeClr val="tx1"/>
                </a:solidFill>
                <a:effectLst/>
              </a:rPr>
              <a:t>az </a:t>
            </a:r>
            <a:r>
              <a:rPr lang="hu-HU" b="1" dirty="0">
                <a:solidFill>
                  <a:schemeClr val="tx1"/>
                </a:solidFill>
                <a:effectLst/>
              </a:rPr>
              <a:t>érzelmeink</a:t>
            </a:r>
            <a:r>
              <a:rPr lang="hu-HU" dirty="0">
                <a:solidFill>
                  <a:schemeClr val="tx1"/>
                </a:solidFill>
                <a:effectLst/>
              </a:rPr>
              <a:t> határoznak meg, hanem </a:t>
            </a:r>
            <a:r>
              <a:rPr lang="hu-HU" b="1" dirty="0">
                <a:solidFill>
                  <a:schemeClr val="tx1"/>
                </a:solidFill>
                <a:effectLst/>
              </a:rPr>
              <a:t>Isten igéje </a:t>
            </a:r>
            <a:r>
              <a:rPr lang="hu-HU" dirty="0">
                <a:solidFill>
                  <a:schemeClr val="tx1"/>
                </a:solidFill>
                <a:effectLst/>
              </a:rPr>
              <a:t>és mindaz, amit </a:t>
            </a:r>
            <a:r>
              <a:rPr lang="hu-HU" b="1" dirty="0">
                <a:solidFill>
                  <a:schemeClr val="tx1"/>
                </a:solidFill>
                <a:effectLst/>
              </a:rPr>
              <a:t>Krisztus tett </a:t>
            </a:r>
            <a:r>
              <a:rPr lang="hu-HU" dirty="0">
                <a:solidFill>
                  <a:schemeClr val="tx1"/>
                </a:solidFill>
                <a:effectLst/>
              </a:rPr>
              <a:t>értünk a </a:t>
            </a:r>
            <a:r>
              <a:rPr lang="hu-HU" b="1" dirty="0">
                <a:solidFill>
                  <a:schemeClr val="tx1"/>
                </a:solidFill>
                <a:effectLst/>
              </a:rPr>
              <a:t>kereszten</a:t>
            </a:r>
            <a:r>
              <a:rPr lang="hu-HU" dirty="0">
                <a:solidFill>
                  <a:schemeClr val="tx1"/>
                </a:solidFill>
                <a:effectLst/>
              </a:rPr>
              <a:t>. Amikor bizonyságot teszünk ezen </a:t>
            </a:r>
            <a:r>
              <a:rPr lang="hu-HU" b="1" dirty="0">
                <a:solidFill>
                  <a:schemeClr val="tx1"/>
                </a:solidFill>
                <a:effectLst/>
              </a:rPr>
              <a:t>tényeket osszuk meg </a:t>
            </a:r>
            <a:r>
              <a:rPr lang="hu-HU" dirty="0">
                <a:solidFill>
                  <a:schemeClr val="tx1"/>
                </a:solidFill>
                <a:effectLst/>
              </a:rPr>
              <a:t>barátunkkal, ismerősünkkel (</a:t>
            </a:r>
            <a:r>
              <a:rPr lang="hu-HU" b="1" i="1" dirty="0">
                <a:solidFill>
                  <a:schemeClr val="tx1"/>
                </a:solidFill>
                <a:effectLst/>
              </a:rPr>
              <a:t>Róm 10:17 </a:t>
            </a:r>
            <a:r>
              <a:rPr lang="hu-HU" dirty="0">
                <a:solidFill>
                  <a:schemeClr val="tx1"/>
                </a:solidFill>
                <a:effectLst/>
              </a:rPr>
              <a:t>).</a:t>
            </a:r>
          </a:p>
          <a:p>
            <a:pPr>
              <a:lnSpc>
                <a:spcPct val="100000"/>
              </a:lnSpc>
            </a:pPr>
            <a:endParaRPr lang="hu-HU" dirty="0">
              <a:solidFill>
                <a:schemeClr val="tx1"/>
              </a:solidFill>
              <a:effectLst/>
            </a:endParaRPr>
          </a:p>
          <a:p>
            <a:pPr>
              <a:lnSpc>
                <a:spcPct val="100000"/>
              </a:lnSpc>
            </a:pPr>
            <a:r>
              <a:rPr lang="hu-HU" b="1" i="1" dirty="0">
                <a:solidFill>
                  <a:schemeClr val="tx1"/>
                </a:solidFill>
                <a:effectLst/>
              </a:rPr>
              <a:t>Róm 10:17 </a:t>
            </a:r>
            <a:r>
              <a:rPr lang="hu-HU" i="1" dirty="0">
                <a:solidFill>
                  <a:schemeClr val="tx1"/>
                </a:solidFill>
                <a:effectLst/>
              </a:rPr>
              <a:t>A </a:t>
            </a:r>
            <a:r>
              <a:rPr lang="hu-HU" b="1" i="1" dirty="0">
                <a:solidFill>
                  <a:schemeClr val="tx1"/>
                </a:solidFill>
                <a:effectLst/>
              </a:rPr>
              <a:t>hit</a:t>
            </a:r>
            <a:r>
              <a:rPr lang="hu-HU" i="1" dirty="0">
                <a:solidFill>
                  <a:schemeClr val="tx1"/>
                </a:solidFill>
                <a:effectLst/>
              </a:rPr>
              <a:t> tehát hallásból van, a hallás pedig a </a:t>
            </a:r>
            <a:r>
              <a:rPr lang="hu-HU" b="1" i="1" dirty="0">
                <a:solidFill>
                  <a:schemeClr val="tx1"/>
                </a:solidFill>
                <a:effectLst/>
              </a:rPr>
              <a:t>Krisztus beszéde által</a:t>
            </a:r>
            <a:r>
              <a:rPr lang="hu-HU" i="1" dirty="0">
                <a:solidFill>
                  <a:schemeClr val="tx1"/>
                </a:solidFill>
                <a:effectLst/>
              </a:rPr>
              <a:t>.</a:t>
            </a:r>
          </a:p>
          <a:p>
            <a:pPr>
              <a:lnSpc>
                <a:spcPct val="100000"/>
              </a:lnSpc>
            </a:pPr>
            <a:endParaRPr lang="hu-HU" dirty="0">
              <a:solidFill>
                <a:schemeClr val="tx1"/>
              </a:solidFill>
              <a:effectLst/>
            </a:endParaRPr>
          </a:p>
          <a:p>
            <a:pPr>
              <a:lnSpc>
                <a:spcPct val="100000"/>
              </a:lnSpc>
            </a:pPr>
            <a:r>
              <a:rPr lang="hu-HU" dirty="0">
                <a:solidFill>
                  <a:schemeClr val="tx1"/>
                </a:solidFill>
                <a:effectLst/>
              </a:rPr>
              <a:t>Különösen fontos ez egy olyan korban, amikor az emberekre jellemző, hogy a „</a:t>
            </a:r>
            <a:r>
              <a:rPr lang="hu-HU" b="1" i="1" dirty="0">
                <a:solidFill>
                  <a:schemeClr val="tx1"/>
                </a:solidFill>
                <a:effectLst/>
              </a:rPr>
              <a:t>szemükkel hallanak és az érzéseikkel gondolkodnak</a:t>
            </a:r>
            <a:r>
              <a:rPr lang="hu-HU" dirty="0">
                <a:solidFill>
                  <a:schemeClr val="tx1"/>
                </a:solidFill>
                <a:effectLst/>
              </a:rPr>
              <a:t>”. Ezt az igazságot példázhatjuk egy </a:t>
            </a:r>
            <a:r>
              <a:rPr lang="hu-HU" b="1" dirty="0">
                <a:solidFill>
                  <a:schemeClr val="tx1"/>
                </a:solidFill>
                <a:effectLst/>
              </a:rPr>
              <a:t>vonattal</a:t>
            </a:r>
            <a:r>
              <a:rPr lang="hu-HU" dirty="0">
                <a:solidFill>
                  <a:schemeClr val="tx1"/>
                </a:solidFill>
                <a:effectLst/>
              </a:rPr>
              <a:t> az alábbiak szerint:</a:t>
            </a:r>
          </a:p>
          <a:p>
            <a:pPr>
              <a:lnSpc>
                <a:spcPct val="100000"/>
              </a:lnSpc>
            </a:pPr>
            <a:endParaRPr lang="hu-HU" dirty="0">
              <a:solidFill>
                <a:schemeClr val="tx1"/>
              </a:solidFill>
              <a:effectLst/>
            </a:endParaRPr>
          </a:p>
          <a:p>
            <a:pPr>
              <a:lnSpc>
                <a:spcPct val="100000"/>
              </a:lnSpc>
            </a:pPr>
            <a:r>
              <a:rPr lang="hu-HU" b="1" dirty="0">
                <a:solidFill>
                  <a:schemeClr val="tx1"/>
                </a:solidFill>
                <a:effectLst/>
              </a:rPr>
              <a:t>1. Mozdony (Tények): </a:t>
            </a:r>
            <a:r>
              <a:rPr lang="hu-HU" dirty="0">
                <a:solidFill>
                  <a:schemeClr val="tx1"/>
                </a:solidFill>
                <a:effectLst/>
              </a:rPr>
              <a:t>Az </a:t>
            </a:r>
            <a:r>
              <a:rPr lang="hu-HU" b="1" dirty="0">
                <a:solidFill>
                  <a:schemeClr val="tx1"/>
                </a:solidFill>
                <a:effectLst/>
              </a:rPr>
              <a:t>Isten Igéje </a:t>
            </a:r>
            <a:r>
              <a:rPr lang="hu-HU" dirty="0">
                <a:solidFill>
                  <a:schemeClr val="tx1"/>
                </a:solidFill>
                <a:effectLst/>
              </a:rPr>
              <a:t>(a Biblia) és </a:t>
            </a:r>
            <a:r>
              <a:rPr lang="hu-HU" b="1" dirty="0">
                <a:solidFill>
                  <a:schemeClr val="tx1"/>
                </a:solidFill>
                <a:effectLst/>
              </a:rPr>
              <a:t>Krisztus váltáságműve</a:t>
            </a:r>
            <a:r>
              <a:rPr lang="hu-HU" dirty="0">
                <a:solidFill>
                  <a:schemeClr val="tx1"/>
                </a:solidFill>
                <a:effectLst/>
              </a:rPr>
              <a:t>. Ez az igazság, amely </a:t>
            </a:r>
            <a:r>
              <a:rPr lang="hu-HU" b="1" dirty="0">
                <a:solidFill>
                  <a:schemeClr val="tx1"/>
                </a:solidFill>
                <a:effectLst/>
              </a:rPr>
              <a:t>független</a:t>
            </a:r>
            <a:r>
              <a:rPr lang="hu-HU" dirty="0">
                <a:solidFill>
                  <a:schemeClr val="tx1"/>
                </a:solidFill>
                <a:effectLst/>
              </a:rPr>
              <a:t> a hívő ember tapasztalataitól és </a:t>
            </a:r>
            <a:r>
              <a:rPr lang="hu-HU" b="1" dirty="0">
                <a:solidFill>
                  <a:schemeClr val="tx1"/>
                </a:solidFill>
                <a:effectLst/>
              </a:rPr>
              <a:t>érzelmeitől</a:t>
            </a:r>
            <a:r>
              <a:rPr lang="hu-HU" dirty="0">
                <a:solidFill>
                  <a:schemeClr val="tx1"/>
                </a:solidFill>
                <a:effectLst/>
              </a:rPr>
              <a:t>. Tény, hogy </a:t>
            </a:r>
            <a:r>
              <a:rPr lang="hu-HU" b="1" dirty="0">
                <a:solidFill>
                  <a:schemeClr val="tx1"/>
                </a:solidFill>
                <a:effectLst/>
              </a:rPr>
              <a:t>Isten szeret</a:t>
            </a:r>
            <a:r>
              <a:rPr lang="hu-HU" dirty="0">
                <a:solidFill>
                  <a:schemeClr val="tx1"/>
                </a:solidFill>
                <a:effectLst/>
              </a:rPr>
              <a:t>, </a:t>
            </a:r>
            <a:r>
              <a:rPr lang="hu-HU" b="1" dirty="0">
                <a:solidFill>
                  <a:schemeClr val="tx1"/>
                </a:solidFill>
                <a:effectLst/>
              </a:rPr>
              <a:t>megbocsátott</a:t>
            </a:r>
            <a:r>
              <a:rPr lang="hu-HU" dirty="0">
                <a:solidFill>
                  <a:schemeClr val="tx1"/>
                </a:solidFill>
                <a:effectLst/>
              </a:rPr>
              <a:t> és mindig </a:t>
            </a:r>
            <a:r>
              <a:rPr lang="hu-HU" b="1" dirty="0">
                <a:solidFill>
                  <a:schemeClr val="tx1"/>
                </a:solidFill>
                <a:effectLst/>
              </a:rPr>
              <a:t>velünk van </a:t>
            </a:r>
            <a:r>
              <a:rPr lang="hu-HU" dirty="0">
                <a:solidFill>
                  <a:schemeClr val="tx1"/>
                </a:solidFill>
                <a:effectLst/>
              </a:rPr>
              <a:t>függetlenül attól, hogy érezzük-e. A keresztény </a:t>
            </a:r>
            <a:r>
              <a:rPr lang="hu-HU" b="1" dirty="0">
                <a:solidFill>
                  <a:schemeClr val="tx1"/>
                </a:solidFill>
                <a:effectLst/>
              </a:rPr>
              <a:t>hit </a:t>
            </a:r>
            <a:r>
              <a:rPr lang="hu-HU" dirty="0">
                <a:solidFill>
                  <a:schemeClr val="tx1"/>
                </a:solidFill>
                <a:effectLst/>
              </a:rPr>
              <a:t>szilárd </a:t>
            </a:r>
            <a:r>
              <a:rPr lang="hu-HU" b="1" dirty="0">
                <a:solidFill>
                  <a:schemeClr val="tx1"/>
                </a:solidFill>
                <a:effectLst/>
              </a:rPr>
              <a:t>alapja</a:t>
            </a:r>
            <a:r>
              <a:rPr lang="hu-HU" dirty="0">
                <a:solidFill>
                  <a:schemeClr val="tx1"/>
                </a:solidFill>
                <a:effectLst/>
              </a:rPr>
              <a:t> a </a:t>
            </a:r>
            <a:r>
              <a:rPr lang="hu-HU" b="1" dirty="0">
                <a:solidFill>
                  <a:schemeClr val="tx1"/>
                </a:solidFill>
                <a:effectLst/>
              </a:rPr>
              <a:t>Szentírás </a:t>
            </a:r>
            <a:r>
              <a:rPr lang="hu-HU" dirty="0">
                <a:solidFill>
                  <a:schemeClr val="tx1"/>
                </a:solidFill>
                <a:effectLst/>
              </a:rPr>
              <a:t>igazsága.</a:t>
            </a:r>
          </a:p>
          <a:p>
            <a:pPr>
              <a:lnSpc>
                <a:spcPct val="100000"/>
              </a:lnSpc>
            </a:pPr>
            <a:endParaRPr lang="hu-HU" dirty="0">
              <a:solidFill>
                <a:schemeClr val="tx1"/>
              </a:solidFill>
              <a:effectLst/>
            </a:endParaRPr>
          </a:p>
          <a:p>
            <a:r>
              <a:rPr lang="hu-HU" b="1" dirty="0">
                <a:solidFill>
                  <a:schemeClr val="tx1"/>
                </a:solidFill>
                <a:effectLst/>
              </a:rPr>
              <a:t>2. Szénkocsi/Üzemanyag (Hit): </a:t>
            </a:r>
            <a:r>
              <a:rPr lang="hu-HU" dirty="0">
                <a:solidFill>
                  <a:schemeClr val="tx1"/>
                </a:solidFill>
                <a:effectLst/>
              </a:rPr>
              <a:t>A hívő ember </a:t>
            </a:r>
            <a:r>
              <a:rPr lang="hu-HU" b="1" dirty="0">
                <a:solidFill>
                  <a:schemeClr val="tx1"/>
                </a:solidFill>
                <a:effectLst/>
              </a:rPr>
              <a:t>Isten iránti bizalma </a:t>
            </a:r>
            <a:r>
              <a:rPr lang="hu-HU" dirty="0">
                <a:solidFill>
                  <a:schemeClr val="tx1"/>
                </a:solidFill>
                <a:effectLst/>
              </a:rPr>
              <a:t>és a hitből fakadó </a:t>
            </a:r>
            <a:r>
              <a:rPr lang="hu-HU" b="1" dirty="0">
                <a:solidFill>
                  <a:schemeClr val="tx1"/>
                </a:solidFill>
                <a:effectLst/>
              </a:rPr>
              <a:t>cselekedete</a:t>
            </a:r>
            <a:r>
              <a:rPr lang="hu-HU" dirty="0">
                <a:solidFill>
                  <a:schemeClr val="tx1"/>
                </a:solidFill>
                <a:effectLst/>
              </a:rPr>
              <a:t>, amellyel az </a:t>
            </a:r>
            <a:r>
              <a:rPr lang="hu-HU" b="1" dirty="0">
                <a:solidFill>
                  <a:schemeClr val="tx1"/>
                </a:solidFill>
                <a:effectLst/>
              </a:rPr>
              <a:t>Igére épít </a:t>
            </a:r>
            <a:r>
              <a:rPr lang="hu-HU" sz="1200" kern="1200" dirty="0">
                <a:solidFill>
                  <a:schemeClr val="tx1"/>
                </a:solidFill>
                <a:effectLst/>
                <a:latin typeface="+mn-lt"/>
                <a:ea typeface="+mn-ea"/>
                <a:cs typeface="+mn-cs"/>
              </a:rPr>
              <a:t>(</a:t>
            </a:r>
            <a:r>
              <a:rPr lang="hu-HU" sz="1200" b="1" i="1" kern="1200" dirty="0">
                <a:solidFill>
                  <a:schemeClr val="tx1"/>
                </a:solidFill>
                <a:effectLst/>
                <a:latin typeface="+mn-lt"/>
                <a:ea typeface="+mn-ea"/>
                <a:cs typeface="+mn-cs"/>
              </a:rPr>
              <a:t>Jak 2:17</a:t>
            </a:r>
            <a:r>
              <a:rPr lang="hu-HU" sz="1200" kern="1200" dirty="0">
                <a:solidFill>
                  <a:schemeClr val="tx1"/>
                </a:solidFill>
                <a:effectLst/>
                <a:latin typeface="+mn-lt"/>
                <a:ea typeface="+mn-ea"/>
                <a:cs typeface="+mn-cs"/>
              </a:rPr>
              <a:t> kk.)</a:t>
            </a:r>
            <a:r>
              <a:rPr lang="hu-HU" dirty="0">
                <a:solidFill>
                  <a:schemeClr val="tx1"/>
                </a:solidFill>
                <a:effectLst/>
              </a:rPr>
              <a:t>. Ez teszi lehetővé a </a:t>
            </a:r>
            <a:r>
              <a:rPr lang="hu-HU" b="1" dirty="0">
                <a:solidFill>
                  <a:schemeClr val="tx1"/>
                </a:solidFill>
                <a:effectLst/>
              </a:rPr>
              <a:t>vonat működését</a:t>
            </a:r>
            <a:r>
              <a:rPr lang="hu-HU" dirty="0">
                <a:solidFill>
                  <a:schemeClr val="tx1"/>
                </a:solidFill>
                <a:effectLst/>
              </a:rPr>
              <a:t>. Nem az érzelmekre alapszik, hanem az Igére épülő </a:t>
            </a:r>
            <a:r>
              <a:rPr lang="hu-HU" b="1" dirty="0">
                <a:solidFill>
                  <a:schemeClr val="tx1"/>
                </a:solidFill>
                <a:effectLst/>
              </a:rPr>
              <a:t>cselekvő bizalom</a:t>
            </a:r>
            <a:r>
              <a:rPr lang="hu-HU" dirty="0">
                <a:solidFill>
                  <a:schemeClr val="tx1"/>
                </a:solidFill>
                <a:effectLst/>
              </a:rPr>
              <a:t>. A </a:t>
            </a:r>
            <a:r>
              <a:rPr lang="hu-HU" b="1" dirty="0">
                <a:solidFill>
                  <a:schemeClr val="tx1"/>
                </a:solidFill>
                <a:effectLst/>
              </a:rPr>
              <a:t>hinni</a:t>
            </a:r>
            <a:r>
              <a:rPr lang="hu-HU" dirty="0">
                <a:solidFill>
                  <a:schemeClr val="tx1"/>
                </a:solidFill>
                <a:effectLst/>
              </a:rPr>
              <a:t> azt jelenti, hogy a </a:t>
            </a:r>
            <a:r>
              <a:rPr lang="hu-HU" b="1" dirty="0">
                <a:solidFill>
                  <a:schemeClr val="tx1"/>
                </a:solidFill>
                <a:effectLst/>
              </a:rPr>
              <a:t>tényekre támaszkodunk</a:t>
            </a:r>
            <a:r>
              <a:rPr lang="hu-HU" dirty="0">
                <a:solidFill>
                  <a:schemeClr val="tx1"/>
                </a:solidFill>
                <a:effectLst/>
              </a:rPr>
              <a:t> akkor is, ha a </a:t>
            </a:r>
            <a:r>
              <a:rPr lang="hu-HU" b="1" dirty="0">
                <a:solidFill>
                  <a:schemeClr val="tx1"/>
                </a:solidFill>
                <a:effectLst/>
              </a:rPr>
              <a:t>körülmények</a:t>
            </a:r>
            <a:r>
              <a:rPr lang="hu-HU" dirty="0">
                <a:solidFill>
                  <a:schemeClr val="tx1"/>
                </a:solidFill>
                <a:effectLst/>
              </a:rPr>
              <a:t> </a:t>
            </a:r>
            <a:r>
              <a:rPr lang="hu-HU" b="1" dirty="0">
                <a:solidFill>
                  <a:schemeClr val="tx1"/>
                </a:solidFill>
                <a:effectLst/>
              </a:rPr>
              <a:t>mást</a:t>
            </a:r>
            <a:r>
              <a:rPr lang="hu-HU" dirty="0">
                <a:solidFill>
                  <a:schemeClr val="tx1"/>
                </a:solidFill>
                <a:effectLst/>
              </a:rPr>
              <a:t> mutatnak.</a:t>
            </a:r>
          </a:p>
          <a:p>
            <a:endParaRPr lang="hu-HU"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i="1" kern="1200" dirty="0">
                <a:solidFill>
                  <a:schemeClr val="tx1"/>
                </a:solidFill>
                <a:effectLst/>
                <a:latin typeface="+mn-lt"/>
                <a:ea typeface="+mn-ea"/>
                <a:cs typeface="+mn-cs"/>
              </a:rPr>
              <a:t>Jak 2:17</a:t>
            </a:r>
            <a:r>
              <a:rPr lang="hu-HU" sz="1200" i="1" kern="1200" dirty="0">
                <a:solidFill>
                  <a:schemeClr val="tx1"/>
                </a:solidFill>
                <a:effectLst/>
                <a:latin typeface="+mn-lt"/>
                <a:ea typeface="+mn-ea"/>
                <a:cs typeface="+mn-cs"/>
              </a:rPr>
              <a:t> Ugyanígy a hit is, ha cselekedetei nincsenek, halott önmagában.</a:t>
            </a:r>
          </a:p>
          <a:p>
            <a:pPr>
              <a:lnSpc>
                <a:spcPct val="100000"/>
              </a:lnSpc>
            </a:pPr>
            <a:endParaRPr lang="hu-HU" dirty="0">
              <a:solidFill>
                <a:schemeClr val="tx1"/>
              </a:solidFill>
              <a:effectLst/>
            </a:endParaRPr>
          </a:p>
          <a:p>
            <a:pPr>
              <a:lnSpc>
                <a:spcPct val="100000"/>
              </a:lnSpc>
            </a:pPr>
            <a:r>
              <a:rPr lang="hu-HU" b="1" dirty="0">
                <a:solidFill>
                  <a:schemeClr val="tx1"/>
                </a:solidFill>
                <a:effectLst/>
              </a:rPr>
              <a:t>3. Személykocsi (Érzelmek): </a:t>
            </a:r>
            <a:r>
              <a:rPr lang="hu-HU" dirty="0">
                <a:solidFill>
                  <a:schemeClr val="tx1"/>
                </a:solidFill>
                <a:effectLst/>
              </a:rPr>
              <a:t>Az </a:t>
            </a:r>
            <a:r>
              <a:rPr lang="hu-HU" b="1" dirty="0">
                <a:solidFill>
                  <a:schemeClr val="tx1"/>
                </a:solidFill>
                <a:effectLst/>
              </a:rPr>
              <a:t>érzelmi állapot </a:t>
            </a:r>
            <a:r>
              <a:rPr lang="hu-HU" dirty="0">
                <a:solidFill>
                  <a:schemeClr val="tx1"/>
                </a:solidFill>
                <a:effectLst/>
              </a:rPr>
              <a:t>és a </a:t>
            </a:r>
            <a:r>
              <a:rPr lang="hu-HU" b="1" dirty="0">
                <a:solidFill>
                  <a:schemeClr val="tx1"/>
                </a:solidFill>
                <a:effectLst/>
              </a:rPr>
              <a:t>tapasztalatok </a:t>
            </a:r>
            <a:r>
              <a:rPr lang="hu-HU" b="0" dirty="0">
                <a:solidFill>
                  <a:schemeClr val="tx1"/>
                </a:solidFill>
                <a:effectLst/>
              </a:rPr>
              <a:t>melyek </a:t>
            </a:r>
            <a:r>
              <a:rPr lang="hu-HU" b="0" dirty="0" err="1">
                <a:solidFill>
                  <a:schemeClr val="tx1"/>
                </a:solidFill>
                <a:effectLst/>
              </a:rPr>
              <a:t>f</a:t>
            </a:r>
            <a:r>
              <a:rPr lang="hu-HU" dirty="0" err="1">
                <a:solidFill>
                  <a:schemeClr val="tx1"/>
                </a:solidFill>
                <a:effectLst/>
              </a:rPr>
              <a:t>ontosak</a:t>
            </a:r>
            <a:r>
              <a:rPr lang="hu-HU" dirty="0">
                <a:solidFill>
                  <a:schemeClr val="tx1"/>
                </a:solidFill>
                <a:effectLst/>
              </a:rPr>
              <a:t>, de </a:t>
            </a:r>
            <a:r>
              <a:rPr lang="hu-HU" b="1" dirty="0">
                <a:solidFill>
                  <a:schemeClr val="tx1"/>
                </a:solidFill>
                <a:effectLst/>
              </a:rPr>
              <a:t>nem megbízhatóak</a:t>
            </a:r>
            <a:r>
              <a:rPr lang="hu-HU" dirty="0">
                <a:solidFill>
                  <a:schemeClr val="tx1"/>
                </a:solidFill>
                <a:effectLst/>
              </a:rPr>
              <a:t>. Az érzelmek következmények: ha a hívő ember a </a:t>
            </a:r>
            <a:r>
              <a:rPr lang="hu-HU" b="1" dirty="0">
                <a:solidFill>
                  <a:schemeClr val="tx1"/>
                </a:solidFill>
                <a:effectLst/>
              </a:rPr>
              <a:t>tényekben bízik</a:t>
            </a:r>
            <a:r>
              <a:rPr lang="hu-HU" dirty="0">
                <a:solidFill>
                  <a:schemeClr val="tx1"/>
                </a:solidFill>
                <a:effectLst/>
              </a:rPr>
              <a:t>, az </a:t>
            </a:r>
            <a:r>
              <a:rPr lang="hu-HU" b="1" dirty="0">
                <a:solidFill>
                  <a:schemeClr val="tx1"/>
                </a:solidFill>
                <a:effectLst/>
              </a:rPr>
              <a:t>érzelmek</a:t>
            </a:r>
            <a:r>
              <a:rPr lang="hu-HU" dirty="0">
                <a:solidFill>
                  <a:schemeClr val="tx1"/>
                </a:solidFill>
                <a:effectLst/>
              </a:rPr>
              <a:t> (öröm, békesség) </a:t>
            </a:r>
            <a:r>
              <a:rPr lang="hu-HU" b="1" dirty="0">
                <a:solidFill>
                  <a:schemeClr val="tx1"/>
                </a:solidFill>
                <a:effectLst/>
              </a:rPr>
              <a:t>követni</a:t>
            </a:r>
            <a:r>
              <a:rPr lang="hu-HU" dirty="0">
                <a:solidFill>
                  <a:schemeClr val="tx1"/>
                </a:solidFill>
                <a:effectLst/>
              </a:rPr>
              <a:t> fogják ezt, de </a:t>
            </a:r>
            <a:r>
              <a:rPr lang="hu-HU" b="1" dirty="0">
                <a:solidFill>
                  <a:schemeClr val="tx1"/>
                </a:solidFill>
                <a:effectLst/>
              </a:rPr>
              <a:t>nem </a:t>
            </a:r>
            <a:r>
              <a:rPr lang="hu-HU" dirty="0">
                <a:solidFill>
                  <a:schemeClr val="tx1"/>
                </a:solidFill>
                <a:effectLst/>
              </a:rPr>
              <a:t>ezeknek kell </a:t>
            </a:r>
            <a:r>
              <a:rPr lang="hu-HU" b="1" dirty="0">
                <a:solidFill>
                  <a:schemeClr val="tx1"/>
                </a:solidFill>
                <a:effectLst/>
              </a:rPr>
              <a:t>irányítaniuk</a:t>
            </a:r>
            <a:r>
              <a:rPr lang="hu-HU" dirty="0">
                <a:solidFill>
                  <a:schemeClr val="tx1"/>
                </a:solidFill>
                <a:effectLst/>
              </a:rPr>
              <a:t> az életet.</a:t>
            </a:r>
          </a:p>
          <a:p>
            <a:pPr>
              <a:lnSpc>
                <a:spcPct val="100000"/>
              </a:lnSpc>
            </a:pPr>
            <a:endParaRPr lang="hu-HU" dirty="0">
              <a:solidFill>
                <a:schemeClr val="tx1"/>
              </a:solidFill>
              <a:effectLst/>
            </a:endParaRPr>
          </a:p>
          <a:p>
            <a:pPr>
              <a:lnSpc>
                <a:spcPct val="100000"/>
              </a:lnSpc>
            </a:pPr>
            <a:r>
              <a:rPr lang="hu-HU" b="1" dirty="0">
                <a:solidFill>
                  <a:schemeClr val="tx1"/>
                </a:solidFill>
                <a:effectLst/>
              </a:rPr>
              <a:t>Összefoglalva: </a:t>
            </a:r>
            <a:r>
              <a:rPr lang="hu-HU" dirty="0">
                <a:solidFill>
                  <a:schemeClr val="tx1"/>
                </a:solidFill>
                <a:effectLst/>
              </a:rPr>
              <a:t>A vonat a mozdony (Tények) által húzva halad, a szén/üzemanyag (Hit) által működtetve. Értelmetlen megkísérelni a vonatot a személykocsival (Érzelmek) </a:t>
            </a:r>
            <a:r>
              <a:rPr lang="hu-HU" dirty="0" err="1">
                <a:solidFill>
                  <a:schemeClr val="tx1"/>
                </a:solidFill>
                <a:effectLst/>
              </a:rPr>
              <a:t>mozgarni</a:t>
            </a:r>
            <a:r>
              <a:rPr lang="hu-HU" dirty="0">
                <a:solidFill>
                  <a:schemeClr val="tx1"/>
                </a:solidFill>
                <a:effectLst/>
              </a:rPr>
              <a:t>.</a:t>
            </a:r>
          </a:p>
        </p:txBody>
      </p:sp>
      <p:sp>
        <p:nvSpPr>
          <p:cNvPr id="4" name="Dia számának helye 3"/>
          <p:cNvSpPr>
            <a:spLocks noGrp="1"/>
          </p:cNvSpPr>
          <p:nvPr>
            <p:ph type="sldNum" sz="quarter" idx="5"/>
          </p:nvPr>
        </p:nvSpPr>
        <p:spPr/>
        <p:txBody>
          <a:bodyPr/>
          <a:lstStyle/>
          <a:p>
            <a:fld id="{9A30F84A-4009-4C6B-A21D-2AF0DB71A927}" type="slidenum">
              <a:rPr lang="hu-HU" smtClean="0"/>
              <a:t>10</a:t>
            </a:fld>
            <a:endParaRPr lang="hu-HU"/>
          </a:p>
        </p:txBody>
      </p:sp>
    </p:spTree>
    <p:extLst>
      <p:ext uri="{BB962C8B-B14F-4D97-AF65-F5344CB8AC3E}">
        <p14:creationId xmlns:p14="http://schemas.microsoft.com/office/powerpoint/2010/main" val="219353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a:p>
        </p:txBody>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A30F84A-4009-4C6B-A21D-2AF0DB71A927}" type="slidenum">
              <a:rPr lang="hu-HU" smtClean="0"/>
              <a:t>11</a:t>
            </a:fld>
            <a:endParaRPr lang="hu-HU"/>
          </a:p>
        </p:txBody>
      </p:sp>
    </p:spTree>
    <p:extLst>
      <p:ext uri="{BB962C8B-B14F-4D97-AF65-F5344CB8AC3E}">
        <p14:creationId xmlns:p14="http://schemas.microsoft.com/office/powerpoint/2010/main" val="23251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Új kapcsolatok </a:t>
            </a:r>
            <a:r>
              <a:rPr lang="hu-HU" sz="1200" b="0" kern="1200" dirty="0">
                <a:solidFill>
                  <a:schemeClr val="tx1"/>
                </a:solidFill>
                <a:effectLst/>
                <a:latin typeface="+mn-lt"/>
                <a:ea typeface="+mn-ea"/>
                <a:cs typeface="+mn-cs"/>
              </a:rPr>
              <a:t>(14-15. oldal)</a:t>
            </a:r>
          </a:p>
          <a:p>
            <a:pPr marL="0" indent="0">
              <a:buFontTx/>
              <a:buNone/>
            </a:pPr>
            <a:endParaRPr lang="hu-HU" b="1" i="1" dirty="0">
              <a:solidFill>
                <a:schemeClr val="tx1"/>
              </a:solidFill>
              <a:effectLst/>
              <a:latin typeface="+mn-lt"/>
            </a:endParaRPr>
          </a:p>
          <a:p>
            <a:r>
              <a:rPr lang="hu-HU" sz="1200" kern="1200" dirty="0">
                <a:solidFill>
                  <a:schemeClr val="tx1"/>
                </a:solidFill>
                <a:effectLst/>
                <a:latin typeface="+mn-lt"/>
                <a:ea typeface="+mn-ea"/>
                <a:cs typeface="+mn-cs"/>
              </a:rPr>
              <a:t>Az Ószövetségben Mózesnek és Isten népének, </a:t>
            </a:r>
            <a:r>
              <a:rPr lang="hu-HU" sz="1200" b="1" kern="1200" dirty="0">
                <a:solidFill>
                  <a:schemeClr val="tx1"/>
                </a:solidFill>
                <a:effectLst/>
                <a:latin typeface="+mn-lt"/>
                <a:ea typeface="+mn-ea"/>
                <a:cs typeface="+mn-cs"/>
              </a:rPr>
              <a:t>nem a maguk gondolatai </a:t>
            </a:r>
            <a:r>
              <a:rPr lang="hu-HU" sz="1200" kern="1200" dirty="0">
                <a:solidFill>
                  <a:schemeClr val="tx1"/>
                </a:solidFill>
                <a:effectLst/>
                <a:latin typeface="+mn-lt"/>
                <a:ea typeface="+mn-ea"/>
                <a:cs typeface="+mn-cs"/>
              </a:rPr>
              <a:t>szerint kellett </a:t>
            </a:r>
            <a:r>
              <a:rPr lang="hu-HU" sz="1200" b="1" kern="1200" dirty="0">
                <a:solidFill>
                  <a:schemeClr val="tx1"/>
                </a:solidFill>
                <a:effectLst/>
                <a:latin typeface="+mn-lt"/>
                <a:ea typeface="+mn-ea"/>
                <a:cs typeface="+mn-cs"/>
              </a:rPr>
              <a:t>járniuk</a:t>
            </a:r>
            <a:r>
              <a:rPr lang="hu-HU" sz="1200" kern="1200" dirty="0">
                <a:solidFill>
                  <a:schemeClr val="tx1"/>
                </a:solidFill>
                <a:effectLst/>
                <a:latin typeface="+mn-lt"/>
                <a:ea typeface="+mn-ea"/>
                <a:cs typeface="+mn-cs"/>
              </a:rPr>
              <a:t>, hanem </a:t>
            </a:r>
            <a:r>
              <a:rPr lang="hu-HU" sz="1200" b="1" kern="1200" dirty="0">
                <a:solidFill>
                  <a:schemeClr val="tx1"/>
                </a:solidFill>
                <a:effectLst/>
                <a:latin typeface="+mn-lt"/>
                <a:ea typeface="+mn-ea"/>
                <a:cs typeface="+mn-cs"/>
              </a:rPr>
              <a:t>Isten vezette</a:t>
            </a:r>
            <a:r>
              <a:rPr lang="hu-HU" sz="1200" kern="1200" dirty="0">
                <a:solidFill>
                  <a:schemeClr val="tx1"/>
                </a:solidFill>
                <a:effectLst/>
                <a:latin typeface="+mn-lt"/>
                <a:ea typeface="+mn-ea"/>
                <a:cs typeface="+mn-cs"/>
              </a:rPr>
              <a:t> őket (</a:t>
            </a:r>
            <a:r>
              <a:rPr lang="hu-HU" sz="1200" b="1" i="1" kern="1200" dirty="0">
                <a:solidFill>
                  <a:schemeClr val="tx1"/>
                </a:solidFill>
                <a:effectLst/>
                <a:latin typeface="+mn-lt"/>
                <a:ea typeface="+mn-ea"/>
                <a:cs typeface="+mn-cs"/>
              </a:rPr>
              <a:t>2Móz 40:36-38</a:t>
            </a:r>
            <a:r>
              <a:rPr lang="hu-HU" sz="1200" kern="1200" dirty="0">
                <a:solidFill>
                  <a:schemeClr val="tx1"/>
                </a:solidFill>
                <a:effectLst/>
                <a:latin typeface="+mn-lt"/>
                <a:ea typeface="+mn-ea"/>
                <a:cs typeface="+mn-cs"/>
              </a:rPr>
              <a:t>).</a:t>
            </a:r>
          </a:p>
          <a:p>
            <a:endParaRPr lang="hu-HU" sz="1200" b="1" kern="1200" dirty="0">
              <a:solidFill>
                <a:schemeClr val="tx1"/>
              </a:solidFill>
              <a:effectLst/>
              <a:latin typeface="+mn-lt"/>
              <a:ea typeface="+mn-ea"/>
              <a:cs typeface="+mn-cs"/>
            </a:endParaRPr>
          </a:p>
          <a:p>
            <a:r>
              <a:rPr lang="hu-HU" sz="1200" b="1" i="1" kern="1200" dirty="0">
                <a:solidFill>
                  <a:schemeClr val="tx1"/>
                </a:solidFill>
                <a:effectLst/>
                <a:latin typeface="+mn-lt"/>
                <a:ea typeface="+mn-ea"/>
                <a:cs typeface="+mn-cs"/>
              </a:rPr>
              <a:t>2Móz 40:36 </a:t>
            </a:r>
            <a:r>
              <a:rPr lang="hu-HU" sz="1200" i="1" kern="1200" dirty="0">
                <a:solidFill>
                  <a:schemeClr val="tx1"/>
                </a:solidFill>
                <a:effectLst/>
                <a:latin typeface="+mn-lt"/>
                <a:ea typeface="+mn-ea"/>
                <a:cs typeface="+mn-cs"/>
              </a:rPr>
              <a:t>Valahányszor </a:t>
            </a:r>
            <a:r>
              <a:rPr lang="hu-HU" sz="1200" i="1" kern="1200" dirty="0" err="1">
                <a:solidFill>
                  <a:schemeClr val="tx1"/>
                </a:solidFill>
                <a:effectLst/>
                <a:latin typeface="+mn-lt"/>
                <a:ea typeface="+mn-ea"/>
                <a:cs typeface="+mn-cs"/>
              </a:rPr>
              <a:t>fölszállt</a:t>
            </a:r>
            <a:r>
              <a:rPr lang="hu-HU" sz="1200" i="1" kern="1200" dirty="0">
                <a:solidFill>
                  <a:schemeClr val="tx1"/>
                </a:solidFill>
                <a:effectLst/>
                <a:latin typeface="+mn-lt"/>
                <a:ea typeface="+mn-ea"/>
                <a:cs typeface="+mn-cs"/>
              </a:rPr>
              <a:t> a felhő a hajlékról, </a:t>
            </a:r>
            <a:r>
              <a:rPr lang="hu-HU" sz="1200" b="1" i="1" kern="1200" dirty="0">
                <a:solidFill>
                  <a:schemeClr val="tx1"/>
                </a:solidFill>
                <a:effectLst/>
                <a:latin typeface="+mn-lt"/>
                <a:ea typeface="+mn-ea"/>
                <a:cs typeface="+mn-cs"/>
              </a:rPr>
              <a:t>útnak indultak </a:t>
            </a:r>
            <a:r>
              <a:rPr lang="hu-HU" sz="1200" i="1" kern="1200" dirty="0">
                <a:solidFill>
                  <a:schemeClr val="tx1"/>
                </a:solidFill>
                <a:effectLst/>
                <a:latin typeface="+mn-lt"/>
                <a:ea typeface="+mn-ea"/>
                <a:cs typeface="+mn-cs"/>
              </a:rPr>
              <a:t>Izráel fiai egész vándorlásuk alatt.</a:t>
            </a:r>
          </a:p>
          <a:p>
            <a:r>
              <a:rPr lang="hu-HU" sz="1200" b="1" i="1" kern="1200" dirty="0">
                <a:solidFill>
                  <a:schemeClr val="tx1"/>
                </a:solidFill>
                <a:effectLst/>
                <a:latin typeface="+mn-lt"/>
                <a:ea typeface="+mn-ea"/>
                <a:cs typeface="+mn-cs"/>
              </a:rPr>
              <a:t>2Móz 40:37 </a:t>
            </a:r>
            <a:r>
              <a:rPr lang="hu-HU" sz="1200" i="1" kern="1200" dirty="0">
                <a:solidFill>
                  <a:schemeClr val="tx1"/>
                </a:solidFill>
                <a:effectLst/>
                <a:latin typeface="+mn-lt"/>
                <a:ea typeface="+mn-ea"/>
                <a:cs typeface="+mn-cs"/>
              </a:rPr>
              <a:t>Ha nem szállt föl a felhő, </a:t>
            </a:r>
            <a:r>
              <a:rPr lang="hu-HU" sz="1200" b="1" i="1" kern="1200" dirty="0">
                <a:solidFill>
                  <a:schemeClr val="tx1"/>
                </a:solidFill>
                <a:effectLst/>
                <a:latin typeface="+mn-lt"/>
                <a:ea typeface="+mn-ea"/>
                <a:cs typeface="+mn-cs"/>
              </a:rPr>
              <a:t>nem indultak el </a:t>
            </a:r>
            <a:r>
              <a:rPr lang="hu-HU" sz="1200" i="1" kern="1200" dirty="0">
                <a:solidFill>
                  <a:schemeClr val="tx1"/>
                </a:solidFill>
                <a:effectLst/>
                <a:latin typeface="+mn-lt"/>
                <a:ea typeface="+mn-ea"/>
                <a:cs typeface="+mn-cs"/>
              </a:rPr>
              <a:t>ők se, amíg föl nem szállt.</a:t>
            </a:r>
          </a:p>
          <a:p>
            <a:r>
              <a:rPr lang="hu-HU" sz="1200" b="1" i="1" kern="1200" dirty="0">
                <a:solidFill>
                  <a:schemeClr val="tx1"/>
                </a:solidFill>
                <a:effectLst/>
                <a:latin typeface="+mn-lt"/>
                <a:ea typeface="+mn-ea"/>
                <a:cs typeface="+mn-cs"/>
              </a:rPr>
              <a:t>2Móz 40:38 </a:t>
            </a:r>
            <a:r>
              <a:rPr lang="hu-HU" sz="1200" i="1" kern="1200" dirty="0">
                <a:solidFill>
                  <a:schemeClr val="tx1"/>
                </a:solidFill>
                <a:effectLst/>
                <a:latin typeface="+mn-lt"/>
                <a:ea typeface="+mn-ea"/>
                <a:cs typeface="+mn-cs"/>
              </a:rPr>
              <a:t>Mert nappal az Úr felhője volt a hajlékon, éjjel pedig tűz volt rajta. Izráel egész háza látta ezt vándorlása egész idején.</a:t>
            </a:r>
          </a:p>
          <a:p>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Mi</a:t>
            </a:r>
            <a:r>
              <a:rPr lang="hu-HU" sz="1200" kern="1200" dirty="0">
                <a:solidFill>
                  <a:schemeClr val="tx1"/>
                </a:solidFill>
                <a:effectLst/>
                <a:latin typeface="+mn-lt"/>
                <a:ea typeface="+mn-ea"/>
                <a:cs typeface="+mn-cs"/>
              </a:rPr>
              <a:t>, mai keresztyének </a:t>
            </a:r>
            <a:r>
              <a:rPr lang="hu-HU" sz="1200" b="1" kern="1200" dirty="0">
                <a:solidFill>
                  <a:schemeClr val="tx1"/>
                </a:solidFill>
                <a:effectLst/>
                <a:latin typeface="+mn-lt"/>
                <a:ea typeface="+mn-ea"/>
                <a:cs typeface="+mn-cs"/>
              </a:rPr>
              <a:t>sem</a:t>
            </a:r>
            <a:r>
              <a:rPr lang="hu-HU" sz="1200" kern="1200" dirty="0">
                <a:solidFill>
                  <a:schemeClr val="tx1"/>
                </a:solidFill>
                <a:effectLst/>
                <a:latin typeface="+mn-lt"/>
                <a:ea typeface="+mn-ea"/>
                <a:cs typeface="+mn-cs"/>
              </a:rPr>
              <a:t> vagyunk </a:t>
            </a:r>
            <a:r>
              <a:rPr lang="hu-HU" sz="1200" b="1" kern="1200" dirty="0">
                <a:solidFill>
                  <a:schemeClr val="tx1"/>
                </a:solidFill>
                <a:effectLst/>
                <a:latin typeface="+mn-lt"/>
                <a:ea typeface="+mn-ea"/>
                <a:cs typeface="+mn-cs"/>
              </a:rPr>
              <a:t>magunkra hagyva </a:t>
            </a:r>
            <a:r>
              <a:rPr lang="hu-HU" sz="1200" kern="1200" dirty="0">
                <a:solidFill>
                  <a:schemeClr val="tx1"/>
                </a:solidFill>
                <a:effectLst/>
                <a:latin typeface="+mn-lt"/>
                <a:ea typeface="+mn-ea"/>
                <a:cs typeface="+mn-cs"/>
              </a:rPr>
              <a:t>és nem kell emberileg kiokoskodnunk, hogy mi is lenne a legjobb, amit tehetnénk. </a:t>
            </a:r>
            <a:r>
              <a:rPr lang="hu-HU" sz="1200" b="1" kern="1200" dirty="0">
                <a:solidFill>
                  <a:schemeClr val="tx1"/>
                </a:solidFill>
                <a:effectLst/>
                <a:latin typeface="+mn-lt"/>
                <a:ea typeface="+mn-ea"/>
                <a:cs typeface="+mn-cs"/>
              </a:rPr>
              <a:t>Bizalommal </a:t>
            </a:r>
            <a:r>
              <a:rPr lang="hu-HU" sz="1200" kern="1200" dirty="0">
                <a:solidFill>
                  <a:schemeClr val="tx1"/>
                </a:solidFill>
                <a:effectLst/>
                <a:latin typeface="+mn-lt"/>
                <a:ea typeface="+mn-ea"/>
                <a:cs typeface="+mn-cs"/>
              </a:rPr>
              <a:t>kérhetjük és várhatjuk </a:t>
            </a:r>
            <a:r>
              <a:rPr lang="hu-HU" sz="1200" b="1" kern="1200" dirty="0">
                <a:solidFill>
                  <a:schemeClr val="tx1"/>
                </a:solidFill>
                <a:effectLst/>
                <a:latin typeface="+mn-lt"/>
                <a:ea typeface="+mn-ea"/>
                <a:cs typeface="+mn-cs"/>
              </a:rPr>
              <a:t>Isten vezetését </a:t>
            </a:r>
            <a:r>
              <a:rPr lang="hu-HU" sz="1200" kern="1200" dirty="0">
                <a:solidFill>
                  <a:schemeClr val="tx1"/>
                </a:solidFill>
                <a:effectLst/>
                <a:latin typeface="+mn-lt"/>
                <a:ea typeface="+mn-ea"/>
                <a:cs typeface="+mn-cs"/>
              </a:rPr>
              <a:t>a Szent Szellem és a Szentírás által, de az Igével szinkronban lévő álom, látomás, érettebb keresztyének tanácsa, vagy prófécia, prófétai igehirdetés útján is (</a:t>
            </a:r>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14:15-18</a:t>
            </a:r>
            <a:r>
              <a:rPr lang="hu-HU" sz="1200" kern="1200" dirty="0">
                <a:solidFill>
                  <a:schemeClr val="tx1"/>
                </a:solidFill>
                <a:effectLst/>
                <a:latin typeface="+mn-lt"/>
                <a:ea typeface="+mn-ea"/>
                <a:cs typeface="+mn-cs"/>
              </a:rPr>
              <a:t>). Az Úr vezetése minden esetben </a:t>
            </a:r>
            <a:r>
              <a:rPr lang="hu-HU" sz="1200" b="1" kern="1200" dirty="0">
                <a:solidFill>
                  <a:schemeClr val="tx1"/>
                </a:solidFill>
                <a:effectLst/>
                <a:latin typeface="+mn-lt"/>
                <a:ea typeface="+mn-ea"/>
                <a:cs typeface="+mn-cs"/>
              </a:rPr>
              <a:t>harmóniában</a:t>
            </a:r>
            <a:r>
              <a:rPr lang="hu-HU" sz="1200" kern="1200" dirty="0">
                <a:solidFill>
                  <a:schemeClr val="tx1"/>
                </a:solidFill>
                <a:effectLst/>
                <a:latin typeface="+mn-lt"/>
                <a:ea typeface="+mn-ea"/>
                <a:cs typeface="+mn-cs"/>
              </a:rPr>
              <a:t> van az </a:t>
            </a:r>
            <a:r>
              <a:rPr lang="hu-HU" sz="1200" b="1" kern="1200" dirty="0">
                <a:solidFill>
                  <a:schemeClr val="tx1"/>
                </a:solidFill>
                <a:effectLst/>
                <a:latin typeface="+mn-lt"/>
                <a:ea typeface="+mn-ea"/>
                <a:cs typeface="+mn-cs"/>
              </a:rPr>
              <a:t>Ő igéjével</a:t>
            </a:r>
            <a:r>
              <a:rPr lang="hu-HU" sz="1200" kern="1200" dirty="0">
                <a:solidFill>
                  <a:schemeClr val="tx1"/>
                </a:solidFill>
                <a:effectLst/>
                <a:latin typeface="+mn-lt"/>
                <a:ea typeface="+mn-ea"/>
                <a:cs typeface="+mn-cs"/>
              </a:rPr>
              <a:t>.</a:t>
            </a:r>
          </a:p>
          <a:p>
            <a:endParaRPr lang="hu-HU" sz="1200" kern="1200" dirty="0">
              <a:solidFill>
                <a:schemeClr val="tx1"/>
              </a:solidFill>
              <a:effectLst/>
              <a:latin typeface="+mn-lt"/>
              <a:ea typeface="+mn-ea"/>
              <a:cs typeface="+mn-cs"/>
            </a:endParaRPr>
          </a:p>
          <a:p>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14:15</a:t>
            </a:r>
            <a:r>
              <a:rPr lang="hu-HU" sz="1200" i="1" kern="1200" dirty="0">
                <a:solidFill>
                  <a:schemeClr val="tx1"/>
                </a:solidFill>
                <a:effectLst/>
                <a:latin typeface="+mn-lt"/>
                <a:ea typeface="+mn-ea"/>
                <a:cs typeface="+mn-cs"/>
              </a:rPr>
              <a:t> "Ha </a:t>
            </a:r>
            <a:r>
              <a:rPr lang="hu-HU" sz="1200" b="1" i="1" kern="1200" dirty="0">
                <a:solidFill>
                  <a:schemeClr val="tx1"/>
                </a:solidFill>
                <a:effectLst/>
                <a:latin typeface="+mn-lt"/>
                <a:ea typeface="+mn-ea"/>
                <a:cs typeface="+mn-cs"/>
              </a:rPr>
              <a:t>szerettek</a:t>
            </a:r>
            <a:r>
              <a:rPr lang="hu-HU" sz="1200" i="1" kern="1200" dirty="0">
                <a:solidFill>
                  <a:schemeClr val="tx1"/>
                </a:solidFill>
                <a:effectLst/>
                <a:latin typeface="+mn-lt"/>
                <a:ea typeface="+mn-ea"/>
                <a:cs typeface="+mn-cs"/>
              </a:rPr>
              <a:t> engem, </a:t>
            </a:r>
            <a:r>
              <a:rPr lang="hu-HU" sz="1200" b="1" i="1" kern="1200" dirty="0">
                <a:solidFill>
                  <a:schemeClr val="tx1"/>
                </a:solidFill>
                <a:effectLst/>
                <a:latin typeface="+mn-lt"/>
                <a:ea typeface="+mn-ea"/>
                <a:cs typeface="+mn-cs"/>
              </a:rPr>
              <a:t>megtartjátok</a:t>
            </a:r>
            <a:r>
              <a:rPr lang="hu-HU" sz="1200" i="1" kern="1200" dirty="0">
                <a:solidFill>
                  <a:schemeClr val="tx1"/>
                </a:solidFill>
                <a:effectLst/>
                <a:latin typeface="+mn-lt"/>
                <a:ea typeface="+mn-ea"/>
                <a:cs typeface="+mn-cs"/>
              </a:rPr>
              <a:t> az én </a:t>
            </a:r>
            <a:r>
              <a:rPr lang="hu-HU" sz="1200" i="1" kern="1200" dirty="0" err="1">
                <a:solidFill>
                  <a:schemeClr val="tx1"/>
                </a:solidFill>
                <a:effectLst/>
                <a:latin typeface="+mn-lt"/>
                <a:ea typeface="+mn-ea"/>
                <a:cs typeface="+mn-cs"/>
              </a:rPr>
              <a:t>parancsolataimat</a:t>
            </a:r>
            <a:r>
              <a:rPr lang="hu-HU" sz="1200" i="1" kern="1200" dirty="0">
                <a:solidFill>
                  <a:schemeClr val="tx1"/>
                </a:solidFill>
                <a:effectLst/>
                <a:latin typeface="+mn-lt"/>
                <a:ea typeface="+mn-ea"/>
                <a:cs typeface="+mn-cs"/>
              </a:rPr>
              <a:t>, </a:t>
            </a:r>
          </a:p>
          <a:p>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14:16 </a:t>
            </a:r>
            <a:r>
              <a:rPr lang="hu-HU" sz="1200" i="1" kern="1200" dirty="0">
                <a:solidFill>
                  <a:schemeClr val="tx1"/>
                </a:solidFill>
                <a:effectLst/>
                <a:latin typeface="+mn-lt"/>
                <a:ea typeface="+mn-ea"/>
                <a:cs typeface="+mn-cs"/>
              </a:rPr>
              <a:t>én pedig kérni fogom az Atyát, és másik Pártfogót ad nektek, hogy veletek legyen mindörökké: </a:t>
            </a:r>
          </a:p>
          <a:p>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14:17 az igazság Lelkét</a:t>
            </a:r>
            <a:r>
              <a:rPr lang="hu-HU" sz="1200" i="1" kern="1200" dirty="0">
                <a:solidFill>
                  <a:schemeClr val="tx1"/>
                </a:solidFill>
                <a:effectLst/>
                <a:latin typeface="+mn-lt"/>
                <a:ea typeface="+mn-ea"/>
                <a:cs typeface="+mn-cs"/>
              </a:rPr>
              <a:t>, akit a világ nem kaphat meg, mert nem látja őt, nem is ismeri; ti azonban ismeritek őt, mert </a:t>
            </a:r>
            <a:r>
              <a:rPr lang="hu-HU" sz="1200" b="1" i="1" kern="1200" dirty="0">
                <a:solidFill>
                  <a:schemeClr val="tx1"/>
                </a:solidFill>
                <a:effectLst/>
                <a:latin typeface="+mn-lt"/>
                <a:ea typeface="+mn-ea"/>
                <a:cs typeface="+mn-cs"/>
              </a:rPr>
              <a:t>nálatok lakik, sőt bennetek lesz</a:t>
            </a:r>
            <a:r>
              <a:rPr lang="hu-HU" sz="1200" i="1" kern="1200" dirty="0">
                <a:solidFill>
                  <a:schemeClr val="tx1"/>
                </a:solidFill>
                <a:effectLst/>
                <a:latin typeface="+mn-lt"/>
                <a:ea typeface="+mn-ea"/>
                <a:cs typeface="+mn-cs"/>
              </a:rPr>
              <a:t>." </a:t>
            </a:r>
          </a:p>
          <a:p>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14:18 "Nem hagylak titeket árván, eljövök hozzátok.</a:t>
            </a:r>
          </a:p>
        </p:txBody>
      </p:sp>
      <p:sp>
        <p:nvSpPr>
          <p:cNvPr id="4" name="Dia számának helye 3"/>
          <p:cNvSpPr>
            <a:spLocks noGrp="1"/>
          </p:cNvSpPr>
          <p:nvPr>
            <p:ph type="sldNum" sz="quarter" idx="10"/>
          </p:nvPr>
        </p:nvSpPr>
        <p:spPr/>
        <p:txBody>
          <a:bodyPr/>
          <a:lstStyle/>
          <a:p>
            <a:fld id="{9A30F84A-4009-4C6B-A21D-2AF0DB71A927}" type="slidenum">
              <a:rPr lang="hu-HU" smtClean="0"/>
              <a:t>2</a:t>
            </a:fld>
            <a:endParaRPr lang="hu-HU"/>
          </a:p>
        </p:txBody>
      </p:sp>
    </p:spTree>
    <p:extLst>
      <p:ext uri="{BB962C8B-B14F-4D97-AF65-F5344CB8AC3E}">
        <p14:creationId xmlns:p14="http://schemas.microsoft.com/office/powerpoint/2010/main" val="392268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Új kapcsolatok </a:t>
            </a:r>
            <a:r>
              <a:rPr lang="hu-HU" sz="1200" b="0" kern="1200" dirty="0">
                <a:solidFill>
                  <a:schemeClr val="tx1"/>
                </a:solidFill>
                <a:effectLst/>
                <a:latin typeface="+mn-lt"/>
                <a:ea typeface="+mn-ea"/>
                <a:cs typeface="+mn-cs"/>
              </a:rPr>
              <a:t>(15. oldal)</a:t>
            </a:r>
          </a:p>
          <a:p>
            <a:pPr>
              <a:lnSpc>
                <a:spcPct val="100000"/>
              </a:lnSpc>
            </a:pPr>
            <a:endParaRPr lang="hu-HU" b="1" i="1" dirty="0">
              <a:solidFill>
                <a:schemeClr val="tx1"/>
              </a:solidFill>
              <a:effectLst/>
              <a:latin typeface="+mn-lt"/>
            </a:endParaRPr>
          </a:p>
          <a:p>
            <a:pPr>
              <a:lnSpc>
                <a:spcPct val="100000"/>
              </a:lnSpc>
            </a:pPr>
            <a:r>
              <a:rPr lang="hu-HU" sz="1200" b="1" kern="1200" dirty="0">
                <a:solidFill>
                  <a:schemeClr val="tx1"/>
                </a:solidFill>
                <a:effectLst/>
                <a:latin typeface="+mn-lt"/>
                <a:ea typeface="+mn-ea"/>
                <a:cs typeface="+mn-cs"/>
              </a:rPr>
              <a:t>Nátánaélnak</a:t>
            </a:r>
            <a:r>
              <a:rPr lang="hu-HU" sz="1200" kern="1200" dirty="0">
                <a:solidFill>
                  <a:schemeClr val="tx1"/>
                </a:solidFill>
                <a:effectLst/>
                <a:latin typeface="+mn-lt"/>
                <a:ea typeface="+mn-ea"/>
                <a:cs typeface="+mn-cs"/>
              </a:rPr>
              <a:t>, első találkozásukkor Jézus azt mondta, hogy </a:t>
            </a:r>
            <a:r>
              <a:rPr lang="hu-HU" sz="1200" b="1" kern="1200" dirty="0">
                <a:solidFill>
                  <a:schemeClr val="tx1"/>
                </a:solidFill>
                <a:effectLst/>
                <a:latin typeface="+mn-lt"/>
                <a:ea typeface="+mn-ea"/>
                <a:cs typeface="+mn-cs"/>
              </a:rPr>
              <a:t>látta a fügefa alatt</a:t>
            </a:r>
            <a:r>
              <a:rPr lang="hu-HU" sz="1200" kern="1200" dirty="0">
                <a:solidFill>
                  <a:schemeClr val="tx1"/>
                </a:solidFill>
                <a:effectLst/>
                <a:latin typeface="+mn-lt"/>
                <a:ea typeface="+mn-ea"/>
                <a:cs typeface="+mn-cs"/>
              </a:rPr>
              <a:t>. Valószínűleg ott imádkozott és elmélkedett a Szentírás kijelentésein. Szívében és imádságaiban ott lehetett a </a:t>
            </a:r>
            <a:r>
              <a:rPr lang="hu-HU" sz="1200" b="1" kern="1200" dirty="0">
                <a:solidFill>
                  <a:schemeClr val="tx1"/>
                </a:solidFill>
                <a:effectLst/>
                <a:latin typeface="+mn-lt"/>
                <a:ea typeface="+mn-ea"/>
                <a:cs typeface="+mn-cs"/>
              </a:rPr>
              <a:t>Messiás</a:t>
            </a:r>
            <a:r>
              <a:rPr lang="hu-HU" sz="1200" kern="1200" dirty="0">
                <a:solidFill>
                  <a:schemeClr val="tx1"/>
                </a:solidFill>
                <a:effectLst/>
                <a:latin typeface="+mn-lt"/>
                <a:ea typeface="+mn-ea"/>
                <a:cs typeface="+mn-cs"/>
              </a:rPr>
              <a:t> jövetelének </a:t>
            </a:r>
            <a:r>
              <a:rPr lang="hu-HU" sz="1200" b="1" kern="1200" dirty="0">
                <a:solidFill>
                  <a:schemeClr val="tx1"/>
                </a:solidFill>
                <a:effectLst/>
                <a:latin typeface="+mn-lt"/>
                <a:ea typeface="+mn-ea"/>
                <a:cs typeface="+mn-cs"/>
              </a:rPr>
              <a:t>várása</a:t>
            </a:r>
            <a:r>
              <a:rPr lang="hu-HU" sz="1200" kern="1200" dirty="0">
                <a:solidFill>
                  <a:schemeClr val="tx1"/>
                </a:solidFill>
                <a:effectLst/>
                <a:latin typeface="+mn-lt"/>
                <a:ea typeface="+mn-ea"/>
                <a:cs typeface="+mn-cs"/>
              </a:rPr>
              <a:t>. Isten utoljára </a:t>
            </a:r>
            <a:r>
              <a:rPr lang="hu-HU" sz="1200" b="1" kern="1200" dirty="0">
                <a:solidFill>
                  <a:schemeClr val="tx1"/>
                </a:solidFill>
                <a:effectLst/>
                <a:latin typeface="+mn-lt"/>
                <a:ea typeface="+mn-ea"/>
                <a:cs typeface="+mn-cs"/>
              </a:rPr>
              <a:t>Malakiás</a:t>
            </a:r>
            <a:r>
              <a:rPr lang="hu-HU" sz="1200" kern="1200" dirty="0">
                <a:solidFill>
                  <a:schemeClr val="tx1"/>
                </a:solidFill>
                <a:effectLst/>
                <a:latin typeface="+mn-lt"/>
                <a:ea typeface="+mn-ea"/>
                <a:cs typeface="+mn-cs"/>
              </a:rPr>
              <a:t> próféta által szólt népéhez, s majd mintegy </a:t>
            </a:r>
            <a:r>
              <a:rPr lang="hu-HU" sz="1200" b="1" kern="1200" dirty="0">
                <a:solidFill>
                  <a:schemeClr val="tx1"/>
                </a:solidFill>
                <a:effectLst/>
                <a:latin typeface="+mn-lt"/>
                <a:ea typeface="+mn-ea"/>
                <a:cs typeface="+mn-cs"/>
              </a:rPr>
              <a:t>400 év múltán</a:t>
            </a:r>
            <a:r>
              <a:rPr lang="hu-HU" sz="1200" kern="1200" dirty="0">
                <a:solidFill>
                  <a:schemeClr val="tx1"/>
                </a:solidFill>
                <a:effectLst/>
                <a:latin typeface="+mn-lt"/>
                <a:ea typeface="+mn-ea"/>
                <a:cs typeface="+mn-cs"/>
              </a:rPr>
              <a:t>, Bemerítő János által hangzott újból üzenete. Amikor </a:t>
            </a:r>
            <a:r>
              <a:rPr lang="hu-HU" sz="1200" kern="1200" dirty="0" err="1">
                <a:solidFill>
                  <a:schemeClr val="tx1"/>
                </a:solidFill>
                <a:effectLst/>
                <a:latin typeface="+mn-lt"/>
                <a:ea typeface="+mn-ea"/>
                <a:cs typeface="+mn-cs"/>
              </a:rPr>
              <a:t>Nátánaél</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Jézus szavait </a:t>
            </a:r>
            <a:r>
              <a:rPr lang="hu-HU" sz="1200" kern="1200" dirty="0">
                <a:solidFill>
                  <a:schemeClr val="tx1"/>
                </a:solidFill>
                <a:effectLst/>
                <a:latin typeface="+mn-lt"/>
                <a:ea typeface="+mn-ea"/>
                <a:cs typeface="+mn-cs"/>
              </a:rPr>
              <a:t>hallotta, talán a </a:t>
            </a:r>
            <a:r>
              <a:rPr lang="hu-HU" sz="1200" b="1" i="1" kern="1200" dirty="0">
                <a:solidFill>
                  <a:schemeClr val="tx1"/>
                </a:solidFill>
                <a:effectLst/>
                <a:latin typeface="+mn-lt"/>
                <a:ea typeface="+mn-ea"/>
                <a:cs typeface="+mn-cs"/>
              </a:rPr>
              <a:t>Zsolt 139:1-6</a:t>
            </a:r>
            <a:r>
              <a:rPr lang="hu-HU" sz="1200" i="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igazsága </a:t>
            </a:r>
            <a:r>
              <a:rPr lang="hu-HU" sz="1200" b="1" kern="1200" dirty="0">
                <a:solidFill>
                  <a:schemeClr val="tx1"/>
                </a:solidFill>
                <a:effectLst/>
                <a:latin typeface="+mn-lt"/>
                <a:ea typeface="+mn-ea"/>
                <a:cs typeface="+mn-cs"/>
              </a:rPr>
              <a:t>jutott eszébe</a:t>
            </a:r>
            <a:r>
              <a:rPr lang="hu-HU" sz="1200" kern="1200" dirty="0">
                <a:solidFill>
                  <a:schemeClr val="tx1"/>
                </a:solidFill>
                <a:effectLst/>
                <a:latin typeface="+mn-lt"/>
                <a:ea typeface="+mn-ea"/>
                <a:cs typeface="+mn-cs"/>
              </a:rPr>
              <a:t>, mely szerint </a:t>
            </a:r>
            <a:r>
              <a:rPr lang="hu-HU" sz="1200" b="1" kern="1200" dirty="0">
                <a:solidFill>
                  <a:schemeClr val="tx1"/>
                </a:solidFill>
                <a:effectLst/>
                <a:latin typeface="+mn-lt"/>
                <a:ea typeface="+mn-ea"/>
                <a:cs typeface="+mn-cs"/>
              </a:rPr>
              <a:t>Isten ismer </a:t>
            </a:r>
            <a:r>
              <a:rPr lang="hu-HU" sz="1200" kern="1200" dirty="0">
                <a:solidFill>
                  <a:schemeClr val="tx1"/>
                </a:solidFill>
                <a:effectLst/>
                <a:latin typeface="+mn-lt"/>
                <a:ea typeface="+mn-ea"/>
                <a:cs typeface="+mn-cs"/>
              </a:rPr>
              <a:t>bennünket és gondolatainkat is.</a:t>
            </a:r>
            <a:r>
              <a:rPr lang="hu-HU" dirty="0">
                <a:solidFill>
                  <a:schemeClr val="tx1"/>
                </a:solidFill>
                <a:effectLst/>
                <a:latin typeface="+mn-lt"/>
              </a:rPr>
              <a:t> </a:t>
            </a:r>
          </a:p>
          <a:p>
            <a:pPr>
              <a:lnSpc>
                <a:spcPct val="100000"/>
              </a:lnSpc>
            </a:pPr>
            <a:endParaRPr lang="hu-HU" sz="1200" b="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Zsolt 139:1 </a:t>
            </a:r>
            <a:r>
              <a:rPr lang="hu-HU" sz="1200" i="1" kern="1200" dirty="0">
                <a:solidFill>
                  <a:schemeClr val="tx1"/>
                </a:solidFill>
                <a:effectLst/>
                <a:latin typeface="+mn-lt"/>
                <a:ea typeface="+mn-ea"/>
                <a:cs typeface="+mn-cs"/>
              </a:rPr>
              <a:t>A karmesternek: Dávid zsoltára. </a:t>
            </a:r>
            <a:r>
              <a:rPr lang="hu-HU" sz="1200" b="1" i="1" kern="1200" dirty="0">
                <a:solidFill>
                  <a:schemeClr val="tx1"/>
                </a:solidFill>
                <a:effectLst/>
                <a:latin typeface="+mn-lt"/>
                <a:ea typeface="+mn-ea"/>
                <a:cs typeface="+mn-cs"/>
              </a:rPr>
              <a:t>URam</a:t>
            </a:r>
            <a:r>
              <a:rPr lang="hu-HU" sz="1200" i="1" kern="1200" dirty="0">
                <a:solidFill>
                  <a:schemeClr val="tx1"/>
                </a:solidFill>
                <a:effectLst/>
                <a:latin typeface="+mn-lt"/>
                <a:ea typeface="+mn-ea"/>
                <a:cs typeface="+mn-cs"/>
              </a:rPr>
              <a:t>, te megvizsgálsz, és </a:t>
            </a:r>
            <a:r>
              <a:rPr lang="hu-HU" sz="1200" b="1" i="1" kern="1200" dirty="0">
                <a:solidFill>
                  <a:schemeClr val="tx1"/>
                </a:solidFill>
                <a:effectLst/>
                <a:latin typeface="+mn-lt"/>
                <a:ea typeface="+mn-ea"/>
                <a:cs typeface="+mn-cs"/>
              </a:rPr>
              <a:t>ismersz engem</a:t>
            </a:r>
            <a:r>
              <a:rPr lang="hu-HU" sz="1200" i="1" kern="1200" dirty="0">
                <a:solidFill>
                  <a:schemeClr val="tx1"/>
                </a:solidFill>
                <a:effectLst/>
                <a:latin typeface="+mn-lt"/>
                <a:ea typeface="+mn-ea"/>
                <a:cs typeface="+mn-cs"/>
              </a:rPr>
              <a:t>.</a:t>
            </a:r>
          </a:p>
          <a:p>
            <a:pPr>
              <a:lnSpc>
                <a:spcPct val="100000"/>
              </a:lnSpc>
            </a:pPr>
            <a:r>
              <a:rPr lang="hu-HU" sz="1200" b="1" i="1" kern="1200" dirty="0">
                <a:solidFill>
                  <a:schemeClr val="tx1"/>
                </a:solidFill>
                <a:effectLst/>
                <a:latin typeface="+mn-lt"/>
                <a:ea typeface="+mn-ea"/>
                <a:cs typeface="+mn-cs"/>
              </a:rPr>
              <a:t>Zsolt 139:2 </a:t>
            </a:r>
            <a:r>
              <a:rPr lang="hu-HU" sz="1200" i="1" kern="1200" dirty="0">
                <a:solidFill>
                  <a:schemeClr val="tx1"/>
                </a:solidFill>
                <a:effectLst/>
                <a:latin typeface="+mn-lt"/>
                <a:ea typeface="+mn-ea"/>
                <a:cs typeface="+mn-cs"/>
              </a:rPr>
              <a:t>Tudod, ha leülök vagy ha felállok, messziről is észreveszed szándékomat.</a:t>
            </a:r>
          </a:p>
          <a:p>
            <a:pPr>
              <a:lnSpc>
                <a:spcPct val="100000"/>
              </a:lnSpc>
            </a:pPr>
            <a:r>
              <a:rPr lang="hu-HU" sz="1200" b="1" i="1" kern="1200" dirty="0">
                <a:solidFill>
                  <a:schemeClr val="tx1"/>
                </a:solidFill>
                <a:effectLst/>
                <a:latin typeface="+mn-lt"/>
                <a:ea typeface="+mn-ea"/>
                <a:cs typeface="+mn-cs"/>
              </a:rPr>
              <a:t>Zsolt 139:3 </a:t>
            </a:r>
            <a:r>
              <a:rPr lang="hu-HU" sz="1200" i="1" kern="1200" dirty="0">
                <a:solidFill>
                  <a:schemeClr val="tx1"/>
                </a:solidFill>
                <a:effectLst/>
                <a:latin typeface="+mn-lt"/>
                <a:ea typeface="+mn-ea"/>
                <a:cs typeface="+mn-cs"/>
              </a:rPr>
              <a:t>Szemmel tartod járásomat és pihenésemet, gondod van minden utamra.</a:t>
            </a:r>
          </a:p>
          <a:p>
            <a:pPr>
              <a:lnSpc>
                <a:spcPct val="100000"/>
              </a:lnSpc>
            </a:pPr>
            <a:r>
              <a:rPr lang="hu-HU" sz="1200" b="1" i="1" kern="1200" dirty="0">
                <a:solidFill>
                  <a:schemeClr val="tx1"/>
                </a:solidFill>
                <a:effectLst/>
                <a:latin typeface="+mn-lt"/>
                <a:ea typeface="+mn-ea"/>
                <a:cs typeface="+mn-cs"/>
              </a:rPr>
              <a:t>Zsolt 139:4 </a:t>
            </a:r>
            <a:r>
              <a:rPr lang="hu-HU" sz="1200" i="1" kern="1200" dirty="0">
                <a:solidFill>
                  <a:schemeClr val="tx1"/>
                </a:solidFill>
                <a:effectLst/>
                <a:latin typeface="+mn-lt"/>
                <a:ea typeface="+mn-ea"/>
                <a:cs typeface="+mn-cs"/>
              </a:rPr>
              <a:t>Még nyelvemen sincs a szó, te már pontosan tudod, URam.</a:t>
            </a:r>
          </a:p>
          <a:p>
            <a:pPr>
              <a:lnSpc>
                <a:spcPct val="100000"/>
              </a:lnSpc>
            </a:pPr>
            <a:r>
              <a:rPr lang="hu-HU" sz="1200" b="1" i="1" kern="1200" dirty="0">
                <a:solidFill>
                  <a:schemeClr val="tx1"/>
                </a:solidFill>
                <a:effectLst/>
                <a:latin typeface="+mn-lt"/>
                <a:ea typeface="+mn-ea"/>
                <a:cs typeface="+mn-cs"/>
              </a:rPr>
              <a:t>Zsolt 139:5 </a:t>
            </a:r>
            <a:r>
              <a:rPr lang="hu-HU" sz="1200" i="1" kern="1200" dirty="0">
                <a:solidFill>
                  <a:schemeClr val="tx1"/>
                </a:solidFill>
                <a:effectLst/>
                <a:latin typeface="+mn-lt"/>
                <a:ea typeface="+mn-ea"/>
                <a:cs typeface="+mn-cs"/>
              </a:rPr>
              <a:t>Minden oldalról körülfogtál, kezedet rajtam tartod.</a:t>
            </a:r>
          </a:p>
          <a:p>
            <a:pPr>
              <a:lnSpc>
                <a:spcPct val="100000"/>
              </a:lnSpc>
            </a:pPr>
            <a:r>
              <a:rPr lang="hu-HU" sz="1200" b="1" i="1" kern="1200" dirty="0">
                <a:solidFill>
                  <a:schemeClr val="tx1"/>
                </a:solidFill>
                <a:effectLst/>
                <a:latin typeface="+mn-lt"/>
                <a:ea typeface="+mn-ea"/>
                <a:cs typeface="+mn-cs"/>
              </a:rPr>
              <a:t>Zsolt 139:6 Csodálatos</a:t>
            </a:r>
            <a:r>
              <a:rPr lang="hu-HU" sz="1200" i="1" kern="1200" dirty="0">
                <a:solidFill>
                  <a:schemeClr val="tx1"/>
                </a:solidFill>
                <a:effectLst/>
                <a:latin typeface="+mn-lt"/>
                <a:ea typeface="+mn-ea"/>
                <a:cs typeface="+mn-cs"/>
              </a:rPr>
              <a:t> nekem </a:t>
            </a:r>
            <a:r>
              <a:rPr lang="hu-HU" sz="1200" b="1" i="1" kern="1200" dirty="0">
                <a:solidFill>
                  <a:schemeClr val="tx1"/>
                </a:solidFill>
                <a:effectLst/>
                <a:latin typeface="+mn-lt"/>
                <a:ea typeface="+mn-ea"/>
                <a:cs typeface="+mn-cs"/>
              </a:rPr>
              <a:t>ez a tudás</a:t>
            </a:r>
            <a:r>
              <a:rPr lang="hu-HU" sz="1200" i="1" kern="1200" dirty="0">
                <a:solidFill>
                  <a:schemeClr val="tx1"/>
                </a:solidFill>
                <a:effectLst/>
                <a:latin typeface="+mn-lt"/>
                <a:ea typeface="+mn-ea"/>
                <a:cs typeface="+mn-cs"/>
              </a:rPr>
              <a:t>, igen magas, </a:t>
            </a:r>
            <a:r>
              <a:rPr lang="hu-HU" sz="1200" b="1" i="1" kern="1200" dirty="0">
                <a:solidFill>
                  <a:schemeClr val="tx1"/>
                </a:solidFill>
                <a:effectLst/>
                <a:latin typeface="+mn-lt"/>
                <a:ea typeface="+mn-ea"/>
                <a:cs typeface="+mn-cs"/>
              </a:rPr>
              <a:t>nem tudom felfogni</a:t>
            </a:r>
            <a:r>
              <a:rPr lang="hu-HU" sz="1200" i="1" kern="1200" dirty="0">
                <a:solidFill>
                  <a:schemeClr val="tx1"/>
                </a:solidFill>
                <a:effectLst/>
                <a:latin typeface="+mn-lt"/>
                <a:ea typeface="+mn-ea"/>
                <a:cs typeface="+mn-cs"/>
              </a:rPr>
              <a: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Ilyen az a helyzet, amikor valaki </a:t>
            </a:r>
            <a:r>
              <a:rPr lang="hu-HU" sz="1200" b="1" kern="1200" dirty="0">
                <a:solidFill>
                  <a:schemeClr val="tx1"/>
                </a:solidFill>
                <a:effectLst/>
                <a:latin typeface="+mn-lt"/>
                <a:ea typeface="+mn-ea"/>
                <a:cs typeface="+mn-cs"/>
              </a:rPr>
              <a:t>profetikus bizonyságtételt</a:t>
            </a:r>
            <a:r>
              <a:rPr lang="hu-HU" sz="1200" kern="1200" dirty="0">
                <a:solidFill>
                  <a:schemeClr val="tx1"/>
                </a:solidFill>
                <a:effectLst/>
                <a:latin typeface="+mn-lt"/>
                <a:ea typeface="+mn-ea"/>
                <a:cs typeface="+mn-cs"/>
              </a:rPr>
              <a:t>, igehirdetést hall, s megfogalmazódik benne: „</a:t>
            </a:r>
            <a:r>
              <a:rPr lang="hu-HU" sz="1200" b="1" kern="1200" dirty="0">
                <a:solidFill>
                  <a:schemeClr val="tx1"/>
                </a:solidFill>
                <a:effectLst/>
                <a:latin typeface="+mn-lt"/>
                <a:ea typeface="+mn-ea"/>
                <a:cs typeface="+mn-cs"/>
              </a:rPr>
              <a:t>Honnan ismer </a:t>
            </a:r>
            <a:r>
              <a:rPr lang="hu-HU" sz="1200" kern="1200" dirty="0">
                <a:solidFill>
                  <a:schemeClr val="tx1"/>
                </a:solidFill>
                <a:effectLst/>
                <a:latin typeface="+mn-lt"/>
                <a:ea typeface="+mn-ea"/>
                <a:cs typeface="+mn-cs"/>
              </a:rPr>
              <a:t>engem? Rólam beszél, pedig nem is tudhat dolgaimról!” (</a:t>
            </a:r>
            <a:r>
              <a:rPr lang="hu-HU" sz="1200" b="1" i="1" kern="1200" dirty="0">
                <a:solidFill>
                  <a:schemeClr val="tx1"/>
                </a:solidFill>
                <a:effectLst/>
                <a:latin typeface="+mn-lt"/>
                <a:ea typeface="+mn-ea"/>
                <a:cs typeface="+mn-cs"/>
              </a:rPr>
              <a:t>1Kor 14:24-25</a:t>
            </a:r>
            <a:r>
              <a:rPr lang="hu-HU" sz="1200" kern="1200" dirty="0">
                <a:solidFill>
                  <a:schemeClr val="tx1"/>
                </a:solidFill>
                <a:effectLst/>
                <a:latin typeface="+mn-lt"/>
                <a:ea typeface="+mn-ea"/>
                <a:cs typeface="+mn-cs"/>
              </a:rPr>
              <a:t>). </a:t>
            </a:r>
            <a:endParaRPr lang="hu-HU" dirty="0">
              <a:solidFill>
                <a:schemeClr val="tx1"/>
              </a:solidFill>
              <a:effectLst/>
              <a:latin typeface="+mn-lt"/>
            </a:endParaRPr>
          </a:p>
          <a:p>
            <a:pPr>
              <a:lnSpc>
                <a:spcPct val="100000"/>
              </a:lnSpc>
            </a:pPr>
            <a:endParaRPr lang="hu-HU" sz="1200" b="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1Kor 14:24 </a:t>
            </a:r>
            <a:r>
              <a:rPr lang="hu-HU" sz="1200" i="1" kern="1200" dirty="0">
                <a:solidFill>
                  <a:schemeClr val="tx1"/>
                </a:solidFill>
                <a:effectLst/>
                <a:latin typeface="+mn-lt"/>
                <a:ea typeface="+mn-ea"/>
                <a:cs typeface="+mn-cs"/>
              </a:rPr>
              <a:t>De ha valamennyien prófétálnak, és bemegy egy hitetlen vagy be nem avatott, annak mindenki a lelkére beszél, azt mindenki megvizsgálja, </a:t>
            </a:r>
          </a:p>
          <a:p>
            <a:pPr>
              <a:lnSpc>
                <a:spcPct val="100000"/>
              </a:lnSpc>
            </a:pPr>
            <a:r>
              <a:rPr lang="hu-HU" sz="1200" b="1" i="1" kern="1200" dirty="0">
                <a:solidFill>
                  <a:schemeClr val="tx1"/>
                </a:solidFill>
                <a:effectLst/>
                <a:latin typeface="+mn-lt"/>
                <a:ea typeface="+mn-ea"/>
                <a:cs typeface="+mn-cs"/>
              </a:rPr>
              <a:t>1Kor 14:25</a:t>
            </a:r>
            <a:r>
              <a:rPr lang="hu-HU" sz="1200" i="1" kern="1200" dirty="0">
                <a:solidFill>
                  <a:schemeClr val="tx1"/>
                </a:solidFill>
                <a:effectLst/>
                <a:latin typeface="+mn-lt"/>
                <a:ea typeface="+mn-ea"/>
                <a:cs typeface="+mn-cs"/>
              </a:rPr>
              <a:t> és így </a:t>
            </a:r>
            <a:r>
              <a:rPr lang="hu-HU" sz="1200" b="1" i="1" kern="1200" dirty="0">
                <a:solidFill>
                  <a:schemeClr val="tx1"/>
                </a:solidFill>
                <a:effectLst/>
                <a:latin typeface="+mn-lt"/>
                <a:ea typeface="+mn-ea"/>
                <a:cs typeface="+mn-cs"/>
              </a:rPr>
              <a:t>szívének titkai nyilvánvalóvá lesznek</a:t>
            </a:r>
            <a:r>
              <a:rPr lang="hu-HU" sz="1200" i="1" kern="1200" dirty="0">
                <a:solidFill>
                  <a:schemeClr val="tx1"/>
                </a:solidFill>
                <a:effectLst/>
                <a:latin typeface="+mn-lt"/>
                <a:ea typeface="+mn-ea"/>
                <a:cs typeface="+mn-cs"/>
              </a:rPr>
              <a:t>, úgyhogy arcra borulva imádja az Istent, és </a:t>
            </a:r>
            <a:r>
              <a:rPr lang="hu-HU" sz="1200" b="1" i="1" kern="1200" dirty="0">
                <a:solidFill>
                  <a:schemeClr val="tx1"/>
                </a:solidFill>
                <a:effectLst/>
                <a:latin typeface="+mn-lt"/>
                <a:ea typeface="+mn-ea"/>
                <a:cs typeface="+mn-cs"/>
              </a:rPr>
              <a:t>hirdeti,</a:t>
            </a:r>
            <a:r>
              <a:rPr lang="hu-HU" sz="1200" i="1" kern="1200" dirty="0">
                <a:solidFill>
                  <a:schemeClr val="tx1"/>
                </a:solidFill>
                <a:effectLst/>
                <a:latin typeface="+mn-lt"/>
                <a:ea typeface="+mn-ea"/>
                <a:cs typeface="+mn-cs"/>
              </a:rPr>
              <a:t> hogy az </a:t>
            </a:r>
            <a:r>
              <a:rPr lang="hu-HU" sz="1200" b="1" i="1" kern="1200" dirty="0">
                <a:solidFill>
                  <a:schemeClr val="tx1"/>
                </a:solidFill>
                <a:effectLst/>
                <a:latin typeface="+mn-lt"/>
                <a:ea typeface="+mn-ea"/>
                <a:cs typeface="+mn-cs"/>
              </a:rPr>
              <a:t>Isten valóban közöttetek van</a:t>
            </a:r>
            <a:r>
              <a:rPr lang="hu-HU" sz="1200" i="1" kern="1200" dirty="0">
                <a:solidFill>
                  <a:schemeClr val="tx1"/>
                </a:solidFill>
                <a:effectLst/>
                <a:latin typeface="+mn-lt"/>
                <a:ea typeface="+mn-ea"/>
                <a:cs typeface="+mn-cs"/>
              </a:rPr>
              <a: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kern="1200" dirty="0">
                <a:solidFill>
                  <a:schemeClr val="tx1"/>
                </a:solidFill>
                <a:effectLst/>
                <a:latin typeface="+mn-lt"/>
                <a:ea typeface="+mn-ea"/>
                <a:cs typeface="+mn-cs"/>
              </a:rPr>
              <a:t>Kérjük</a:t>
            </a:r>
            <a:r>
              <a:rPr lang="hu-HU" sz="1200" kern="1200" dirty="0">
                <a:solidFill>
                  <a:schemeClr val="tx1"/>
                </a:solidFill>
                <a:effectLst/>
                <a:latin typeface="+mn-lt"/>
                <a:ea typeface="+mn-ea"/>
                <a:cs typeface="+mn-cs"/>
              </a:rPr>
              <a:t> imádságban </a:t>
            </a:r>
            <a:r>
              <a:rPr lang="hu-HU" sz="1200" b="1" kern="1200" dirty="0">
                <a:solidFill>
                  <a:schemeClr val="tx1"/>
                </a:solidFill>
                <a:effectLst/>
                <a:latin typeface="+mn-lt"/>
                <a:ea typeface="+mn-ea"/>
                <a:cs typeface="+mn-cs"/>
              </a:rPr>
              <a:t>Istenünktől</a:t>
            </a:r>
            <a:r>
              <a:rPr lang="hu-HU" sz="1200" kern="1200" dirty="0">
                <a:solidFill>
                  <a:schemeClr val="tx1"/>
                </a:solidFill>
                <a:effectLst/>
                <a:latin typeface="+mn-lt"/>
                <a:ea typeface="+mn-ea"/>
                <a:cs typeface="+mn-cs"/>
              </a:rPr>
              <a:t>, hogy azt és úgy </a:t>
            </a:r>
            <a:r>
              <a:rPr lang="hu-HU" sz="1200" b="1" kern="1200" dirty="0">
                <a:solidFill>
                  <a:schemeClr val="tx1"/>
                </a:solidFill>
                <a:effectLst/>
                <a:latin typeface="+mn-lt"/>
                <a:ea typeface="+mn-ea"/>
                <a:cs typeface="+mn-cs"/>
              </a:rPr>
              <a:t>mondjuk</a:t>
            </a:r>
            <a:r>
              <a:rPr lang="hu-HU" sz="1200" kern="1200" dirty="0">
                <a:solidFill>
                  <a:schemeClr val="tx1"/>
                </a:solidFill>
                <a:effectLst/>
                <a:latin typeface="+mn-lt"/>
                <a:ea typeface="+mn-ea"/>
                <a:cs typeface="+mn-cs"/>
              </a:rPr>
              <a:t>, ahogyan </a:t>
            </a:r>
            <a:r>
              <a:rPr lang="hu-HU" sz="1200" b="1" kern="1200" dirty="0">
                <a:solidFill>
                  <a:schemeClr val="tx1"/>
                </a:solidFill>
                <a:effectLst/>
                <a:latin typeface="+mn-lt"/>
                <a:ea typeface="+mn-ea"/>
                <a:cs typeface="+mn-cs"/>
              </a:rPr>
              <a:t>kell</a:t>
            </a:r>
            <a:r>
              <a:rPr lang="hu-HU" sz="1200" kern="1200" dirty="0">
                <a:solidFill>
                  <a:schemeClr val="tx1"/>
                </a:solidFill>
                <a:effectLst/>
                <a:latin typeface="+mn-lt"/>
                <a:ea typeface="+mn-ea"/>
                <a:cs typeface="+mn-cs"/>
              </a:rPr>
              <a:t>. Tartsuk </a:t>
            </a:r>
            <a:r>
              <a:rPr lang="hu-HU" sz="1200" b="1" kern="1200" dirty="0">
                <a:solidFill>
                  <a:schemeClr val="tx1"/>
                </a:solidFill>
                <a:effectLst/>
                <a:latin typeface="+mn-lt"/>
                <a:ea typeface="+mn-ea"/>
                <a:cs typeface="+mn-cs"/>
              </a:rPr>
              <a:t>szemelőt</a:t>
            </a:r>
            <a:r>
              <a:rPr lang="hu-HU" sz="1200" kern="1200" dirty="0">
                <a:solidFill>
                  <a:schemeClr val="tx1"/>
                </a:solidFill>
                <a:effectLst/>
                <a:latin typeface="+mn-lt"/>
                <a:ea typeface="+mn-ea"/>
                <a:cs typeface="+mn-cs"/>
              </a:rPr>
              <a:t>, hogy mindannyian, akik megtértünk és új életet nyertünk, </a:t>
            </a:r>
            <a:r>
              <a:rPr lang="hu-HU" sz="1200" b="1" kern="1200" dirty="0">
                <a:solidFill>
                  <a:schemeClr val="tx1"/>
                </a:solidFill>
                <a:effectLst/>
                <a:latin typeface="+mn-lt"/>
                <a:ea typeface="+mn-ea"/>
                <a:cs typeface="+mn-cs"/>
              </a:rPr>
              <a:t>Isten gyermekei </a:t>
            </a:r>
            <a:r>
              <a:rPr lang="hu-HU" sz="1200" kern="1200" dirty="0">
                <a:solidFill>
                  <a:schemeClr val="tx1"/>
                </a:solidFill>
                <a:effectLst/>
                <a:latin typeface="+mn-lt"/>
                <a:ea typeface="+mn-ea"/>
                <a:cs typeface="+mn-cs"/>
              </a:rPr>
              <a:t>vagyunk (</a:t>
            </a:r>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1:12-13</a:t>
            </a:r>
            <a:r>
              <a:rPr lang="hu-HU" sz="1200" kern="1200" dirty="0">
                <a:solidFill>
                  <a:schemeClr val="tx1"/>
                </a:solidFill>
                <a:effectLst/>
                <a:latin typeface="+mn-lt"/>
                <a:ea typeface="+mn-ea"/>
                <a:cs typeface="+mn-cs"/>
              </a:rPr>
              <a:t>). </a:t>
            </a:r>
          </a:p>
          <a:p>
            <a:pPr>
              <a:lnSpc>
                <a:spcPct val="100000"/>
              </a:lnSpc>
            </a:pPr>
            <a:endParaRPr lang="hu-HU" dirty="0">
              <a:solidFill>
                <a:schemeClr val="tx1"/>
              </a:solidFill>
              <a:effectLst/>
              <a:latin typeface="+mn-lt"/>
            </a:endParaRPr>
          </a:p>
          <a:p>
            <a:pPr>
              <a:lnSpc>
                <a:spcPct val="100000"/>
              </a:lnSpc>
            </a:pPr>
            <a:r>
              <a:rPr lang="hu-HU" sz="1200" b="1" i="1" kern="1200" dirty="0" err="1">
                <a:solidFill>
                  <a:schemeClr val="tx1"/>
                </a:solidFill>
                <a:effectLst/>
                <a:latin typeface="+mn-lt"/>
                <a:ea typeface="+mn-ea"/>
                <a:cs typeface="+mn-cs"/>
              </a:rPr>
              <a:t>Ján</a:t>
            </a:r>
            <a:r>
              <a:rPr lang="hu-HU" sz="1200" b="1" i="1" kern="1200" dirty="0">
                <a:solidFill>
                  <a:schemeClr val="tx1"/>
                </a:solidFill>
                <a:effectLst/>
                <a:latin typeface="+mn-lt"/>
                <a:ea typeface="+mn-ea"/>
                <a:cs typeface="+mn-cs"/>
              </a:rPr>
              <a:t> 1:12-13  </a:t>
            </a:r>
            <a:r>
              <a:rPr lang="hu-HU" sz="1200" i="1" kern="1200" dirty="0">
                <a:solidFill>
                  <a:schemeClr val="tx1"/>
                </a:solidFill>
                <a:effectLst/>
                <a:latin typeface="+mn-lt"/>
                <a:ea typeface="+mn-ea"/>
                <a:cs typeface="+mn-cs"/>
              </a:rPr>
              <a:t>Akik pedig </a:t>
            </a:r>
            <a:r>
              <a:rPr lang="hu-HU" sz="1200" b="1" i="1" kern="1200" dirty="0">
                <a:solidFill>
                  <a:schemeClr val="tx1"/>
                </a:solidFill>
                <a:effectLst/>
                <a:latin typeface="+mn-lt"/>
                <a:ea typeface="+mn-ea"/>
                <a:cs typeface="+mn-cs"/>
              </a:rPr>
              <a:t>befogadták</a:t>
            </a:r>
            <a:r>
              <a:rPr lang="hu-HU" sz="1200" i="1" kern="1200" dirty="0">
                <a:solidFill>
                  <a:schemeClr val="tx1"/>
                </a:solidFill>
                <a:effectLst/>
                <a:latin typeface="+mn-lt"/>
                <a:ea typeface="+mn-ea"/>
                <a:cs typeface="+mn-cs"/>
              </a:rPr>
              <a:t>, azokat felhatalmazta arra, hogy </a:t>
            </a:r>
            <a:r>
              <a:rPr lang="hu-HU" sz="1200" b="1" i="1" kern="1200" dirty="0">
                <a:solidFill>
                  <a:schemeClr val="tx1"/>
                </a:solidFill>
                <a:effectLst/>
                <a:latin typeface="+mn-lt"/>
                <a:ea typeface="+mn-ea"/>
                <a:cs typeface="+mn-cs"/>
              </a:rPr>
              <a:t>Isten gyermekeivé legyenek</a:t>
            </a:r>
            <a:r>
              <a:rPr lang="hu-HU" sz="1200" i="1" kern="1200" dirty="0">
                <a:solidFill>
                  <a:schemeClr val="tx1"/>
                </a:solidFill>
                <a:effectLst/>
                <a:latin typeface="+mn-lt"/>
                <a:ea typeface="+mn-ea"/>
                <a:cs typeface="+mn-cs"/>
              </a:rPr>
              <a:t>; mindazokat, akik </a:t>
            </a:r>
            <a:r>
              <a:rPr lang="hu-HU" sz="1200" b="1" i="1" kern="1200" dirty="0">
                <a:solidFill>
                  <a:schemeClr val="tx1"/>
                </a:solidFill>
                <a:effectLst/>
                <a:latin typeface="+mn-lt"/>
                <a:ea typeface="+mn-ea"/>
                <a:cs typeface="+mn-cs"/>
              </a:rPr>
              <a:t>hisznek</a:t>
            </a:r>
            <a:r>
              <a:rPr lang="hu-HU" sz="1200" i="1" kern="1200" dirty="0">
                <a:solidFill>
                  <a:schemeClr val="tx1"/>
                </a:solidFill>
                <a:effectLst/>
                <a:latin typeface="+mn-lt"/>
                <a:ea typeface="+mn-ea"/>
                <a:cs typeface="+mn-cs"/>
              </a:rPr>
              <a:t> az ő nevében, akik nem vérből, sem a test, sem a férfi akaratából, hanem Istentől születtek</a:t>
            </a:r>
            <a:r>
              <a:rPr lang="hu-HU" sz="1200" kern="1200" dirty="0">
                <a:solidFill>
                  <a:schemeClr val="tx1"/>
                </a:solidFill>
                <a:effectLst/>
                <a:latin typeface="+mn-lt"/>
                <a:ea typeface="+mn-ea"/>
                <a:cs typeface="+mn-cs"/>
              </a:rPr>
              <a: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Mint ilyenek, </a:t>
            </a:r>
            <a:r>
              <a:rPr lang="hu-HU" sz="1200" b="1" kern="1200" dirty="0">
                <a:solidFill>
                  <a:schemeClr val="tx1"/>
                </a:solidFill>
                <a:effectLst/>
                <a:latin typeface="+mn-lt"/>
                <a:ea typeface="+mn-ea"/>
                <a:cs typeface="+mn-cs"/>
              </a:rPr>
              <a:t>vettük a Szent Szellemet </a:t>
            </a:r>
            <a:r>
              <a:rPr lang="hu-HU" sz="1200" kern="1200" dirty="0">
                <a:solidFill>
                  <a:schemeClr val="tx1"/>
                </a:solidFill>
                <a:effectLst/>
                <a:latin typeface="+mn-lt"/>
                <a:ea typeface="+mn-ea"/>
                <a:cs typeface="+mn-cs"/>
              </a:rPr>
              <a:t>és általa vezetettek lehetünk (</a:t>
            </a:r>
            <a:r>
              <a:rPr lang="hu-HU" sz="1200" b="1" i="1" kern="1200" dirty="0">
                <a:solidFill>
                  <a:schemeClr val="tx1"/>
                </a:solidFill>
                <a:effectLst/>
                <a:latin typeface="+mn-lt"/>
                <a:ea typeface="+mn-ea"/>
                <a:cs typeface="+mn-cs"/>
              </a:rPr>
              <a:t>Róm 8:12-15</a:t>
            </a:r>
            <a:r>
              <a:rPr lang="hu-HU" sz="1200" kern="1200" dirty="0">
                <a:solidFill>
                  <a:schemeClr val="tx1"/>
                </a:solidFill>
                <a:effectLst/>
                <a:latin typeface="+mn-lt"/>
                <a:ea typeface="+mn-ea"/>
                <a:cs typeface="+mn-cs"/>
              </a:rPr>
              <a:t>). Figyelj Isten Szellemére és </a:t>
            </a:r>
            <a:r>
              <a:rPr lang="hu-HU" sz="1200" b="1" kern="1200" dirty="0">
                <a:solidFill>
                  <a:schemeClr val="tx1"/>
                </a:solidFill>
                <a:effectLst/>
                <a:latin typeface="+mn-lt"/>
                <a:ea typeface="+mn-ea"/>
                <a:cs typeface="+mn-cs"/>
              </a:rPr>
              <a:t>működj együtt </a:t>
            </a:r>
            <a:r>
              <a:rPr lang="hu-HU" sz="1200" kern="1200" dirty="0">
                <a:solidFill>
                  <a:schemeClr val="tx1"/>
                </a:solidFill>
                <a:effectLst/>
                <a:latin typeface="+mn-lt"/>
                <a:ea typeface="+mn-ea"/>
                <a:cs typeface="+mn-cs"/>
              </a:rPr>
              <a:t>vele az emberek felé való szolgálatban és a </a:t>
            </a:r>
            <a:r>
              <a:rPr lang="hu-HU" sz="1200" b="1" kern="1200" dirty="0">
                <a:solidFill>
                  <a:schemeClr val="tx1"/>
                </a:solidFill>
                <a:effectLst/>
                <a:latin typeface="+mn-lt"/>
                <a:ea typeface="+mn-ea"/>
                <a:cs typeface="+mn-cs"/>
              </a:rPr>
              <a:t>lélekmentésben</a:t>
            </a:r>
            <a:r>
              <a:rPr lang="hu-HU" sz="1200" kern="1200" dirty="0">
                <a:solidFill>
                  <a:schemeClr val="tx1"/>
                </a:solidFill>
                <a:effectLst/>
                <a:latin typeface="+mn-lt"/>
                <a:ea typeface="+mn-ea"/>
                <a:cs typeface="+mn-cs"/>
              </a:rPr>
              <a:t>!</a:t>
            </a:r>
          </a:p>
          <a:p>
            <a:pPr>
              <a:lnSpc>
                <a:spcPct val="100000"/>
              </a:lnSpc>
            </a:pPr>
            <a:endParaRPr lang="hu-HU" sz="1200" b="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Róm 8:12-15 </a:t>
            </a:r>
            <a:r>
              <a:rPr lang="hu-HU" sz="1200" i="1" kern="1200" dirty="0">
                <a:solidFill>
                  <a:schemeClr val="tx1"/>
                </a:solidFill>
                <a:effectLst/>
                <a:latin typeface="+mn-lt"/>
                <a:ea typeface="+mn-ea"/>
                <a:cs typeface="+mn-cs"/>
              </a:rPr>
              <a:t>Ezért, testvéreim, adósok vagyunk, de nem a testnek, hogy test szerint éljünk. Mert ha test szerint éltek, meg kell halnotok, de ha a Lélek által megölitek a test cselekedeteit, élni fogtok. </a:t>
            </a:r>
            <a:r>
              <a:rPr lang="hu-HU" sz="1200" b="1" i="1" kern="1200" dirty="0">
                <a:solidFill>
                  <a:schemeClr val="tx1"/>
                </a:solidFill>
                <a:effectLst/>
                <a:latin typeface="+mn-lt"/>
                <a:ea typeface="+mn-ea"/>
                <a:cs typeface="+mn-cs"/>
              </a:rPr>
              <a:t>Akiket pedig Isten Lelke vezérel, azok Isten fiai.</a:t>
            </a:r>
            <a:r>
              <a:rPr lang="hu-HU" sz="1200" i="1" kern="1200" dirty="0">
                <a:solidFill>
                  <a:schemeClr val="tx1"/>
                </a:solidFill>
                <a:effectLst/>
                <a:latin typeface="+mn-lt"/>
                <a:ea typeface="+mn-ea"/>
                <a:cs typeface="+mn-cs"/>
              </a:rPr>
              <a:t> Mert nem a szolgaság lelkét kaptátok, hogy ismét féljetek, hanem a </a:t>
            </a:r>
            <a:r>
              <a:rPr lang="hu-HU" sz="1200" b="1" i="1" kern="1200" dirty="0">
                <a:solidFill>
                  <a:schemeClr val="tx1"/>
                </a:solidFill>
                <a:effectLst/>
                <a:latin typeface="+mn-lt"/>
                <a:ea typeface="+mn-ea"/>
                <a:cs typeface="+mn-cs"/>
              </a:rPr>
              <a:t>fiúság Lelkét kaptátok</a:t>
            </a:r>
            <a:r>
              <a:rPr lang="hu-HU" sz="1200" i="1" kern="1200" dirty="0">
                <a:solidFill>
                  <a:schemeClr val="tx1"/>
                </a:solidFill>
                <a:effectLst/>
                <a:latin typeface="+mn-lt"/>
                <a:ea typeface="+mn-ea"/>
                <a:cs typeface="+mn-cs"/>
              </a:rPr>
              <a:t>, aki által kiáltjuk: "</a:t>
            </a:r>
            <a:r>
              <a:rPr lang="hu-HU" sz="1200" i="1" kern="1200" dirty="0" err="1">
                <a:solidFill>
                  <a:schemeClr val="tx1"/>
                </a:solidFill>
                <a:effectLst/>
                <a:latin typeface="+mn-lt"/>
                <a:ea typeface="+mn-ea"/>
                <a:cs typeface="+mn-cs"/>
              </a:rPr>
              <a:t>Abbá</a:t>
            </a:r>
            <a:r>
              <a:rPr lang="hu-HU" sz="1200" i="1" kern="1200" dirty="0">
                <a:solidFill>
                  <a:schemeClr val="tx1"/>
                </a:solidFill>
                <a:effectLst/>
                <a:latin typeface="+mn-lt"/>
                <a:ea typeface="+mn-ea"/>
                <a:cs typeface="+mn-cs"/>
              </a:rPr>
              <a:t>, Atya!"</a:t>
            </a:r>
          </a:p>
        </p:txBody>
      </p:sp>
      <p:sp>
        <p:nvSpPr>
          <p:cNvPr id="4" name="Dia számának helye 3"/>
          <p:cNvSpPr>
            <a:spLocks noGrp="1"/>
          </p:cNvSpPr>
          <p:nvPr>
            <p:ph type="sldNum" sz="quarter" idx="10"/>
          </p:nvPr>
        </p:nvSpPr>
        <p:spPr/>
        <p:txBody>
          <a:bodyPr/>
          <a:lstStyle/>
          <a:p>
            <a:fld id="{9A30F84A-4009-4C6B-A21D-2AF0DB71A927}" type="slidenum">
              <a:rPr lang="hu-HU" smtClean="0"/>
              <a:t>3</a:t>
            </a:fld>
            <a:endParaRPr lang="hu-HU"/>
          </a:p>
        </p:txBody>
      </p:sp>
    </p:spTree>
    <p:extLst>
      <p:ext uri="{BB962C8B-B14F-4D97-AF65-F5344CB8AC3E}">
        <p14:creationId xmlns:p14="http://schemas.microsoft.com/office/powerpoint/2010/main" val="187744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Új kapcsolatok </a:t>
            </a:r>
            <a:r>
              <a:rPr lang="hu-HU" sz="1200" b="0" kern="1200" dirty="0">
                <a:solidFill>
                  <a:schemeClr val="tx1"/>
                </a:solidFill>
                <a:effectLst/>
                <a:latin typeface="+mn-lt"/>
                <a:ea typeface="+mn-ea"/>
                <a:cs typeface="+mn-cs"/>
              </a:rPr>
              <a:t>(16-17. oldal)</a:t>
            </a:r>
          </a:p>
          <a:p>
            <a:pPr>
              <a:lnSpc>
                <a:spcPct val="100000"/>
              </a:lnSpc>
            </a:pPr>
            <a:endParaRPr lang="hu-H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dirty="0">
                <a:solidFill>
                  <a:schemeClr val="tx1"/>
                </a:solidFill>
                <a:effectLst/>
                <a:latin typeface="+mn-lt"/>
                <a:cs typeface="Arial" pitchFamily="34" charset="0"/>
              </a:rPr>
              <a:t>1. Minden barátod már keresztyén? </a:t>
            </a:r>
          </a:p>
          <a:p>
            <a:pPr>
              <a:lnSpc>
                <a:spcPct val="100000"/>
              </a:lnSpc>
            </a:pPr>
            <a:r>
              <a:rPr lang="hu-HU" sz="1200" kern="1200" dirty="0">
                <a:solidFill>
                  <a:schemeClr val="tx1"/>
                </a:solidFill>
                <a:effectLst/>
                <a:latin typeface="+mn-lt"/>
                <a:ea typeface="+mn-ea"/>
                <a:cs typeface="+mn-cs"/>
              </a:rPr>
              <a:t>Amennyiben már keresztyén vagy egy ideje, akkor vagy </a:t>
            </a:r>
            <a:r>
              <a:rPr lang="hu-HU" sz="1200" b="1" kern="1200" dirty="0">
                <a:solidFill>
                  <a:schemeClr val="tx1"/>
                </a:solidFill>
                <a:effectLst/>
                <a:latin typeface="+mn-lt"/>
                <a:ea typeface="+mn-ea"/>
                <a:cs typeface="+mn-cs"/>
              </a:rPr>
              <a:t>minden barátod keresztyén </a:t>
            </a:r>
            <a:r>
              <a:rPr lang="hu-HU" sz="1200" kern="1200" dirty="0">
                <a:solidFill>
                  <a:schemeClr val="tx1"/>
                </a:solidFill>
                <a:effectLst/>
                <a:latin typeface="+mn-lt"/>
                <a:ea typeface="+mn-ea"/>
                <a:cs typeface="+mn-cs"/>
              </a:rPr>
              <a:t>lett, vagy ismerőseid többé nem akarnak veled erről beszélni. Hogyan tovább? Ki kell lépned a „világba”, és </a:t>
            </a:r>
            <a:r>
              <a:rPr lang="hu-HU" sz="1200" b="1" kern="1200" dirty="0">
                <a:solidFill>
                  <a:schemeClr val="tx1"/>
                </a:solidFill>
                <a:effectLst/>
                <a:latin typeface="+mn-lt"/>
                <a:ea typeface="+mn-ea"/>
                <a:cs typeface="+mn-cs"/>
              </a:rPr>
              <a:t>új barátokra </a:t>
            </a:r>
            <a:r>
              <a:rPr lang="hu-HU" sz="1200" b="0" kern="1200" dirty="0">
                <a:solidFill>
                  <a:schemeClr val="tx1"/>
                </a:solidFill>
                <a:effectLst/>
                <a:latin typeface="+mn-lt"/>
                <a:ea typeface="+mn-ea"/>
                <a:cs typeface="+mn-cs"/>
              </a:rPr>
              <a:t>kell szert tenned</a:t>
            </a:r>
            <a:r>
              <a:rPr lang="hu-HU" sz="1200" kern="1200" dirty="0">
                <a:solidFill>
                  <a:schemeClr val="tx1"/>
                </a:solidFill>
                <a:effectLst/>
                <a:latin typeface="+mn-lt"/>
                <a:ea typeface="+mn-ea"/>
                <a:cs typeface="+mn-cs"/>
              </a:rPr>
              <a:t>. Íme ehhez néhány </a:t>
            </a:r>
            <a:r>
              <a:rPr lang="hu-HU" sz="1200" b="1" kern="1200" dirty="0">
                <a:solidFill>
                  <a:schemeClr val="tx1"/>
                </a:solidFill>
                <a:effectLst/>
                <a:latin typeface="+mn-lt"/>
                <a:ea typeface="+mn-ea"/>
                <a:cs typeface="+mn-cs"/>
              </a:rPr>
              <a:t>javaslat:</a:t>
            </a:r>
            <a:r>
              <a:rPr lang="hu-HU" sz="1200" kern="1200" dirty="0">
                <a:solidFill>
                  <a:schemeClr val="tx1"/>
                </a:solidFill>
                <a:effectLst/>
                <a:latin typeface="+mn-lt"/>
                <a:ea typeface="+mn-ea"/>
                <a:cs typeface="+mn-cs"/>
              </a:rPr>
              <a:t> </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2. Közös időtöltés másokkal</a:t>
            </a:r>
          </a:p>
          <a:p>
            <a:pPr>
              <a:lnSpc>
                <a:spcPct val="100000"/>
              </a:lnSpc>
            </a:pPr>
            <a:r>
              <a:rPr lang="hu-HU" sz="1200" kern="1200" dirty="0">
                <a:solidFill>
                  <a:schemeClr val="tx1"/>
                </a:solidFill>
                <a:effectLst/>
                <a:latin typeface="+mn-lt"/>
                <a:ea typeface="+mn-ea"/>
                <a:cs typeface="+mn-cs"/>
              </a:rPr>
              <a:t>Új emberekkel találkozhatsz, ha valamilyen </a:t>
            </a:r>
            <a:r>
              <a:rPr lang="hu-HU" sz="1200" b="1" kern="1200" dirty="0">
                <a:solidFill>
                  <a:schemeClr val="tx1"/>
                </a:solidFill>
                <a:effectLst/>
                <a:latin typeface="+mn-lt"/>
                <a:ea typeface="+mn-ea"/>
                <a:cs typeface="+mn-cs"/>
              </a:rPr>
              <a:t>téged is érdeklő sport</a:t>
            </a:r>
            <a:r>
              <a:rPr lang="hu-HU" sz="1200" kern="1200" dirty="0">
                <a:solidFill>
                  <a:schemeClr val="tx1"/>
                </a:solidFill>
                <a:effectLst/>
                <a:latin typeface="+mn-lt"/>
                <a:ea typeface="+mn-ea"/>
                <a:cs typeface="+mn-cs"/>
              </a:rPr>
              <a:t> vagy </a:t>
            </a:r>
            <a:r>
              <a:rPr lang="hu-HU" sz="1200" b="1" kern="1200" dirty="0">
                <a:solidFill>
                  <a:schemeClr val="tx1"/>
                </a:solidFill>
                <a:effectLst/>
                <a:latin typeface="+mn-lt"/>
                <a:ea typeface="+mn-ea"/>
                <a:cs typeface="+mn-cs"/>
              </a:rPr>
              <a:t>hobbi </a:t>
            </a:r>
            <a:r>
              <a:rPr lang="hu-HU" sz="1200" kern="1200" dirty="0">
                <a:solidFill>
                  <a:schemeClr val="tx1"/>
                </a:solidFill>
                <a:effectLst/>
                <a:latin typeface="+mn-lt"/>
                <a:ea typeface="+mn-ea"/>
                <a:cs typeface="+mn-cs"/>
              </a:rPr>
              <a:t>köré épülő csoportba lépsz be. Ezekben különféle témáról beszélgethettek, és új barátságok szövődhetnek. A </a:t>
            </a:r>
            <a:r>
              <a:rPr lang="hu-HU" sz="1200" b="1" kern="1200" dirty="0">
                <a:solidFill>
                  <a:schemeClr val="tx1"/>
                </a:solidFill>
                <a:effectLst/>
                <a:latin typeface="+mn-lt"/>
                <a:ea typeface="+mn-ea"/>
                <a:cs typeface="+mn-cs"/>
              </a:rPr>
              <a:t>gyülekezeti</a:t>
            </a:r>
            <a:r>
              <a:rPr lang="hu-HU" sz="1200" kern="1200" dirty="0">
                <a:solidFill>
                  <a:schemeClr val="tx1"/>
                </a:solidFill>
                <a:effectLst/>
                <a:latin typeface="+mn-lt"/>
                <a:ea typeface="+mn-ea"/>
                <a:cs typeface="+mn-cs"/>
              </a:rPr>
              <a:t> szolgálatokat, eseményeket is gondoljuk át, hogy azok mennyire </a:t>
            </a:r>
            <a:r>
              <a:rPr lang="hu-HU" sz="1200" b="1" kern="1200" dirty="0">
                <a:solidFill>
                  <a:schemeClr val="tx1"/>
                </a:solidFill>
                <a:effectLst/>
                <a:latin typeface="+mn-lt"/>
                <a:ea typeface="+mn-ea"/>
                <a:cs typeface="+mn-cs"/>
              </a:rPr>
              <a:t>segítik </a:t>
            </a:r>
            <a:r>
              <a:rPr lang="hu-HU" sz="1200" kern="1200" dirty="0">
                <a:solidFill>
                  <a:schemeClr val="tx1"/>
                </a:solidFill>
                <a:effectLst/>
                <a:latin typeface="+mn-lt"/>
                <a:ea typeface="+mn-ea"/>
                <a:cs typeface="+mn-cs"/>
              </a:rPr>
              <a:t>a tanítványokat abban, hogy barátaikat, </a:t>
            </a:r>
            <a:r>
              <a:rPr lang="hu-HU" sz="1200" b="1" kern="1200" dirty="0">
                <a:solidFill>
                  <a:schemeClr val="tx1"/>
                </a:solidFill>
                <a:effectLst/>
                <a:latin typeface="+mn-lt"/>
                <a:ea typeface="+mn-ea"/>
                <a:cs typeface="+mn-cs"/>
              </a:rPr>
              <a:t>ismerőseiket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is elhívják </a:t>
            </a:r>
            <a:r>
              <a:rPr lang="hu-HU" sz="1200" kern="1200" dirty="0">
                <a:solidFill>
                  <a:schemeClr val="tx1"/>
                </a:solidFill>
                <a:effectLst/>
                <a:latin typeface="+mn-lt"/>
                <a:ea typeface="+mn-ea"/>
                <a:cs typeface="+mn-cs"/>
              </a:rPr>
              <a:t>azokra. Fontos megtalálni az </a:t>
            </a:r>
            <a:r>
              <a:rPr lang="hu-HU" sz="1200" b="1" kern="1200" dirty="0">
                <a:solidFill>
                  <a:schemeClr val="tx1"/>
                </a:solidFill>
                <a:effectLst/>
                <a:latin typeface="+mn-lt"/>
                <a:ea typeface="+mn-ea"/>
                <a:cs typeface="+mn-cs"/>
              </a:rPr>
              <a:t>egyensúlyt</a:t>
            </a:r>
            <a:r>
              <a:rPr lang="hu-HU" sz="1200" kern="1200" dirty="0">
                <a:solidFill>
                  <a:schemeClr val="tx1"/>
                </a:solidFill>
                <a:effectLst/>
                <a:latin typeface="+mn-lt"/>
                <a:ea typeface="+mn-ea"/>
                <a:cs typeface="+mn-cs"/>
              </a:rPr>
              <a:t> a már megtértek építése, és a Krisztust még nem ismerők elérését segítő szolgálatok, programok között.</a:t>
            </a:r>
          </a:p>
          <a:p>
            <a:pPr>
              <a:lnSpc>
                <a:spcPct val="100000"/>
              </a:lnSpc>
            </a:pPr>
            <a:r>
              <a:rPr lang="hu-HU" sz="1200" kern="1200" dirty="0">
                <a:solidFill>
                  <a:schemeClr val="tx1"/>
                </a:solidFill>
                <a:effectLst/>
                <a:latin typeface="+mn-lt"/>
                <a:ea typeface="+mn-ea"/>
                <a:cs typeface="+mn-cs"/>
              </a:rPr>
              <a:t> </a:t>
            </a:r>
          </a:p>
          <a:p>
            <a:pPr>
              <a:lnSpc>
                <a:spcPct val="100000"/>
              </a:lnSpc>
            </a:pPr>
            <a:r>
              <a:rPr lang="hu-HU" sz="1200" b="1" i="0" kern="1200" dirty="0">
                <a:solidFill>
                  <a:schemeClr val="tx1"/>
                </a:solidFill>
                <a:effectLst/>
                <a:latin typeface="+mn-lt"/>
                <a:ea typeface="+mn-ea"/>
                <a:cs typeface="+mn-cs"/>
              </a:rPr>
              <a:t>3. Építs fel barátságot egy véletlen találkozásból</a:t>
            </a:r>
            <a:endParaRPr lang="hu-H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Egy esküvői fogadás során egy hölgy megkérdezte az ott lévő vendégektől, hogy </a:t>
            </a:r>
            <a:r>
              <a:rPr lang="hu-HU" sz="1200" b="1" kern="1200" dirty="0">
                <a:solidFill>
                  <a:schemeClr val="tx1"/>
                </a:solidFill>
                <a:effectLst/>
                <a:latin typeface="+mn-lt"/>
                <a:ea typeface="+mn-ea"/>
                <a:cs typeface="+mn-cs"/>
              </a:rPr>
              <a:t>milyen kapcsolatban </a:t>
            </a:r>
            <a:r>
              <a:rPr lang="hu-HU" sz="1200" kern="1200" dirty="0">
                <a:solidFill>
                  <a:schemeClr val="tx1"/>
                </a:solidFill>
                <a:effectLst/>
                <a:latin typeface="+mn-lt"/>
                <a:ea typeface="+mn-ea"/>
                <a:cs typeface="+mn-cs"/>
              </a:rPr>
              <a:t>állnak a </a:t>
            </a:r>
            <a:r>
              <a:rPr lang="hu-HU" sz="1200" b="1" kern="1200" dirty="0">
                <a:solidFill>
                  <a:schemeClr val="tx1"/>
                </a:solidFill>
                <a:effectLst/>
                <a:latin typeface="+mn-lt"/>
                <a:ea typeface="+mn-ea"/>
                <a:cs typeface="+mn-cs"/>
              </a:rPr>
              <a:t>házasulandó párral</a:t>
            </a:r>
            <a:r>
              <a:rPr lang="hu-HU" sz="1200" kern="1200" dirty="0">
                <a:solidFill>
                  <a:schemeClr val="tx1"/>
                </a:solidFill>
                <a:effectLst/>
                <a:latin typeface="+mn-lt"/>
                <a:ea typeface="+mn-ea"/>
                <a:cs typeface="+mn-cs"/>
              </a:rPr>
              <a:t>. Ez egy kedves beszélgetés kezdete lett a rokoni szálakról és annak értékéről, s ezután a hölgy arról a kapcsolatról is beszélhetett nekik, amelyik a számára a legértékesebb. De egy </a:t>
            </a:r>
            <a:r>
              <a:rPr lang="hu-HU" sz="1200" b="1" kern="1200" dirty="0">
                <a:solidFill>
                  <a:schemeClr val="tx1"/>
                </a:solidFill>
                <a:effectLst/>
                <a:latin typeface="+mn-lt"/>
                <a:ea typeface="+mn-ea"/>
                <a:cs typeface="+mn-cs"/>
              </a:rPr>
              <a:t>játszótéri beszélgetés</a:t>
            </a:r>
            <a:r>
              <a:rPr lang="hu-HU" sz="1200" kern="1200" dirty="0">
                <a:solidFill>
                  <a:schemeClr val="tx1"/>
                </a:solidFill>
                <a:effectLst/>
                <a:latin typeface="+mn-lt"/>
                <a:ea typeface="+mn-ea"/>
                <a:cs typeface="+mn-cs"/>
              </a:rPr>
              <a:t>, vagy a </a:t>
            </a:r>
            <a:r>
              <a:rPr lang="hu-HU" sz="1200" b="1" kern="1200" dirty="0">
                <a:solidFill>
                  <a:schemeClr val="tx1"/>
                </a:solidFill>
                <a:effectLst/>
                <a:latin typeface="+mn-lt"/>
                <a:ea typeface="+mn-ea"/>
                <a:cs typeface="+mn-cs"/>
              </a:rPr>
              <a:t>gyerekeid</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óvodai</a:t>
            </a:r>
            <a:r>
              <a:rPr lang="hu-HU" sz="1200" kern="1200" dirty="0">
                <a:solidFill>
                  <a:schemeClr val="tx1"/>
                </a:solidFill>
                <a:effectLst/>
                <a:latin typeface="+mn-lt"/>
                <a:ea typeface="+mn-ea"/>
                <a:cs typeface="+mn-cs"/>
              </a:rPr>
              <a:t>-, ill. </a:t>
            </a:r>
            <a:r>
              <a:rPr lang="hu-HU" sz="1200" b="1" kern="1200" dirty="0">
                <a:solidFill>
                  <a:schemeClr val="tx1"/>
                </a:solidFill>
                <a:effectLst/>
                <a:latin typeface="+mn-lt"/>
                <a:ea typeface="+mn-ea"/>
                <a:cs typeface="+mn-cs"/>
              </a:rPr>
              <a:t>iskolatársainak</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szüleivel</a:t>
            </a:r>
            <a:r>
              <a:rPr lang="hu-HU" sz="1200" kern="1200" dirty="0">
                <a:solidFill>
                  <a:schemeClr val="tx1"/>
                </a:solidFill>
                <a:effectLst/>
                <a:latin typeface="+mn-lt"/>
                <a:ea typeface="+mn-ea"/>
                <a:cs typeface="+mn-cs"/>
              </a:rPr>
              <a:t> való találkozás is lehetőséget nyújt </a:t>
            </a:r>
            <a:r>
              <a:rPr lang="hu-HU" sz="1200" b="1" kern="1200" dirty="0">
                <a:solidFill>
                  <a:schemeClr val="tx1"/>
                </a:solidFill>
                <a:effectLst/>
                <a:latin typeface="+mn-lt"/>
                <a:ea typeface="+mn-ea"/>
                <a:cs typeface="+mn-cs"/>
              </a:rPr>
              <a:t>új kapcsolatok </a:t>
            </a:r>
            <a:r>
              <a:rPr lang="hu-HU" sz="1200" kern="1200" dirty="0">
                <a:solidFill>
                  <a:schemeClr val="tx1"/>
                </a:solidFill>
                <a:effectLst/>
                <a:latin typeface="+mn-lt"/>
                <a:ea typeface="+mn-ea"/>
                <a:cs typeface="+mn-cs"/>
              </a:rPr>
              <a:t>kialakítására és </a:t>
            </a:r>
            <a:r>
              <a:rPr lang="hu-HU" sz="1200" b="1" kern="1200" dirty="0">
                <a:solidFill>
                  <a:schemeClr val="tx1"/>
                </a:solidFill>
                <a:effectLst/>
                <a:latin typeface="+mn-lt"/>
                <a:ea typeface="+mn-ea"/>
                <a:cs typeface="+mn-cs"/>
              </a:rPr>
              <a:t>elmélyítésére</a:t>
            </a:r>
            <a:r>
              <a:rPr lang="hu-HU" sz="1200" kern="1200" dirty="0">
                <a:solidFill>
                  <a:schemeClr val="tx1"/>
                </a:solidFill>
                <a:effectLst/>
                <a:latin typeface="+mn-lt"/>
                <a:ea typeface="+mn-ea"/>
                <a:cs typeface="+mn-cs"/>
              </a:rPr>
              <a:t>. Ilyen lehetőséget kínál egy </a:t>
            </a:r>
            <a:r>
              <a:rPr lang="hu-HU" sz="1200" b="1" kern="1200" dirty="0">
                <a:solidFill>
                  <a:schemeClr val="tx1"/>
                </a:solidFill>
                <a:effectLst/>
                <a:latin typeface="+mn-lt"/>
                <a:ea typeface="+mn-ea"/>
                <a:cs typeface="+mn-cs"/>
              </a:rPr>
              <a:t>szervezett kiránduláson </a:t>
            </a:r>
            <a:r>
              <a:rPr lang="hu-HU" sz="1200" kern="1200" dirty="0">
                <a:solidFill>
                  <a:schemeClr val="tx1"/>
                </a:solidFill>
                <a:effectLst/>
                <a:latin typeface="+mn-lt"/>
                <a:ea typeface="+mn-ea"/>
                <a:cs typeface="+mn-cs"/>
              </a:rPr>
              <a:t>való részvétel is, vagy a </a:t>
            </a:r>
            <a:r>
              <a:rPr lang="hu-HU" sz="1200" b="1" kern="1200" dirty="0">
                <a:solidFill>
                  <a:schemeClr val="tx1"/>
                </a:solidFill>
                <a:effectLst/>
                <a:latin typeface="+mn-lt"/>
                <a:ea typeface="+mn-ea"/>
                <a:cs typeface="+mn-cs"/>
              </a:rPr>
              <a:t>munkahelyi</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iskolai</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étkezde</a:t>
            </a:r>
            <a:r>
              <a:rPr lang="hu-HU" sz="1200" kern="1200" dirty="0">
                <a:solidFill>
                  <a:schemeClr val="tx1"/>
                </a:solidFill>
                <a:effectLst/>
                <a:latin typeface="+mn-lt"/>
                <a:ea typeface="+mn-ea"/>
                <a:cs typeface="+mn-cs"/>
              </a:rPr>
              <a:t>, ahol együtt ebédelhetsz kollégáiddal, diáktársaiddal, </a:t>
            </a:r>
            <a:r>
              <a:rPr lang="hu-HU" sz="1200" b="1" kern="1200" dirty="0">
                <a:solidFill>
                  <a:schemeClr val="tx1"/>
                </a:solidFill>
                <a:effectLst/>
                <a:latin typeface="+mn-lt"/>
                <a:ea typeface="+mn-ea"/>
                <a:cs typeface="+mn-cs"/>
              </a:rPr>
              <a:t>építve</a:t>
            </a:r>
            <a:r>
              <a:rPr lang="hu-HU" sz="1200" kern="1200" dirty="0">
                <a:solidFill>
                  <a:schemeClr val="tx1"/>
                </a:solidFill>
                <a:effectLst/>
                <a:latin typeface="+mn-lt"/>
                <a:ea typeface="+mn-ea"/>
                <a:cs typeface="+mn-cs"/>
              </a:rPr>
              <a:t> velük a </a:t>
            </a:r>
            <a:r>
              <a:rPr lang="hu-HU" sz="1200" b="1" kern="1200" dirty="0">
                <a:solidFill>
                  <a:schemeClr val="tx1"/>
                </a:solidFill>
                <a:effectLst/>
                <a:latin typeface="+mn-lt"/>
                <a:ea typeface="+mn-ea"/>
                <a:cs typeface="+mn-cs"/>
              </a:rPr>
              <a:t>kapcsolatot</a:t>
            </a:r>
            <a:r>
              <a:rPr lang="hu-HU" sz="1200" b="0"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Ezt követően a számodra legfontosabb kapcsolatról, a </a:t>
            </a:r>
            <a:r>
              <a:rPr lang="hu-HU" sz="1200" b="1" kern="1200" dirty="0">
                <a:solidFill>
                  <a:schemeClr val="tx1"/>
                </a:solidFill>
                <a:effectLst/>
                <a:latin typeface="+mn-lt"/>
                <a:ea typeface="+mn-ea"/>
                <a:cs typeface="+mn-cs"/>
              </a:rPr>
              <a:t>Krisztushoz</a:t>
            </a:r>
            <a:r>
              <a:rPr lang="hu-HU" sz="1200" kern="1200" dirty="0">
                <a:solidFill>
                  <a:schemeClr val="tx1"/>
                </a:solidFill>
                <a:effectLst/>
                <a:latin typeface="+mn-lt"/>
                <a:ea typeface="+mn-ea"/>
                <a:cs typeface="+mn-cs"/>
              </a:rPr>
              <a:t> való </a:t>
            </a:r>
            <a:r>
              <a:rPr lang="hu-HU" sz="1200" b="1" kern="1200" dirty="0">
                <a:solidFill>
                  <a:schemeClr val="tx1"/>
                </a:solidFill>
                <a:effectLst/>
                <a:latin typeface="+mn-lt"/>
                <a:ea typeface="+mn-ea"/>
                <a:cs typeface="+mn-cs"/>
              </a:rPr>
              <a:t>viszonyodról</a:t>
            </a:r>
            <a:r>
              <a:rPr lang="hu-HU" sz="1200" kern="1200" dirty="0">
                <a:solidFill>
                  <a:schemeClr val="tx1"/>
                </a:solidFill>
                <a:effectLst/>
                <a:latin typeface="+mn-lt"/>
                <a:ea typeface="+mn-ea"/>
                <a:cs typeface="+mn-cs"/>
              </a:rPr>
              <a:t> is tudsz nekik </a:t>
            </a:r>
            <a:r>
              <a:rPr lang="hu-HU" sz="1200" b="1" kern="1200" dirty="0">
                <a:solidFill>
                  <a:schemeClr val="tx1"/>
                </a:solidFill>
                <a:effectLst/>
                <a:latin typeface="+mn-lt"/>
                <a:ea typeface="+mn-ea"/>
                <a:cs typeface="+mn-cs"/>
              </a:rPr>
              <a:t>beszélni</a:t>
            </a:r>
            <a:r>
              <a:rPr lang="hu-HU" sz="1200" kern="1200" dirty="0">
                <a:solidFill>
                  <a:schemeClr val="tx1"/>
                </a:solidFill>
                <a:effectLst/>
                <a:latin typeface="+mn-lt"/>
                <a:ea typeface="+mn-ea"/>
                <a:cs typeface="+mn-cs"/>
              </a:rPr>
              <a:t>.</a:t>
            </a:r>
          </a:p>
          <a:p>
            <a:pPr marL="0" indent="0">
              <a:lnSpc>
                <a:spcPct val="100000"/>
              </a:lnSpc>
              <a:buFontTx/>
              <a:buNone/>
            </a:pPr>
            <a:endParaRPr lang="hu-HU" sz="1200" b="0" i="0" kern="1200" dirty="0">
              <a:solidFill>
                <a:schemeClr val="tx1"/>
              </a:solidFill>
              <a:effectLst/>
              <a:latin typeface="+mn-lt"/>
              <a:ea typeface="+mn-ea"/>
              <a:cs typeface="+mn-cs"/>
            </a:endParaRPr>
          </a:p>
          <a:p>
            <a:pPr marL="0" indent="0">
              <a:lnSpc>
                <a:spcPct val="100000"/>
              </a:lnSpc>
              <a:buFontTx/>
              <a:buNone/>
            </a:pPr>
            <a:r>
              <a:rPr lang="hu-HU" sz="1200" b="1" i="0" kern="1200" dirty="0">
                <a:solidFill>
                  <a:schemeClr val="tx1"/>
                </a:solidFill>
                <a:effectLst/>
                <a:latin typeface="+mn-lt"/>
                <a:ea typeface="+mn-ea"/>
                <a:cs typeface="+mn-cs"/>
              </a:rPr>
              <a:t>4. Adj evangéliumi iratot vagy küldj egy ilyen linket azoknak, akikkel rendszeresen találkozol</a:t>
            </a:r>
          </a:p>
          <a:p>
            <a:pPr>
              <a:lnSpc>
                <a:spcPct val="100000"/>
              </a:lnSpc>
            </a:pPr>
            <a:r>
              <a:rPr lang="hu-HU" sz="1200" kern="1200" dirty="0">
                <a:solidFill>
                  <a:schemeClr val="tx1"/>
                </a:solidFill>
                <a:effectLst/>
                <a:latin typeface="+mn-lt"/>
                <a:ea typeface="+mn-ea"/>
                <a:cs typeface="+mn-cs"/>
              </a:rPr>
              <a:t>Példának okáért a közeli boltban, a fodrásznál, a benzinkútnál, de még az orvosi rendelőben vagy a gyógyszertárban is </a:t>
            </a:r>
            <a:r>
              <a:rPr lang="hu-HU" sz="1200" b="1" kern="1200" dirty="0">
                <a:solidFill>
                  <a:schemeClr val="tx1"/>
                </a:solidFill>
                <a:effectLst/>
                <a:latin typeface="+mn-lt"/>
                <a:ea typeface="+mn-ea"/>
                <a:cs typeface="+mn-cs"/>
              </a:rPr>
              <a:t>találkozhatsz nyitott személyekkel</a:t>
            </a:r>
            <a:r>
              <a:rPr lang="hu-HU" sz="1200" kern="1200" dirty="0">
                <a:solidFill>
                  <a:schemeClr val="tx1"/>
                </a:solidFill>
                <a:effectLst/>
                <a:latin typeface="+mn-lt"/>
                <a:ea typeface="+mn-ea"/>
                <a:cs typeface="+mn-cs"/>
              </a:rPr>
              <a:t>. A Szentírás bátorít bennünket, hogy </a:t>
            </a:r>
            <a:r>
              <a:rPr lang="hu-HU" sz="1200" b="1" kern="1200" dirty="0">
                <a:solidFill>
                  <a:schemeClr val="tx1"/>
                </a:solidFill>
                <a:effectLst/>
                <a:latin typeface="+mn-lt"/>
                <a:ea typeface="+mn-ea"/>
                <a:cs typeface="+mn-cs"/>
              </a:rPr>
              <a:t>legyünk</a:t>
            </a:r>
            <a:r>
              <a:rPr lang="hu-HU" sz="1200" kern="1200" dirty="0">
                <a:solidFill>
                  <a:schemeClr val="tx1"/>
                </a:solidFill>
                <a:effectLst/>
                <a:latin typeface="+mn-lt"/>
                <a:ea typeface="+mn-ea"/>
                <a:cs typeface="+mn-cs"/>
              </a:rPr>
              <a:t> minden helyzetben </a:t>
            </a:r>
            <a:r>
              <a:rPr lang="hu-HU" sz="1200" b="1" kern="1200" dirty="0">
                <a:solidFill>
                  <a:schemeClr val="tx1"/>
                </a:solidFill>
                <a:effectLst/>
                <a:latin typeface="+mn-lt"/>
                <a:ea typeface="+mn-ea"/>
                <a:cs typeface="+mn-cs"/>
              </a:rPr>
              <a:t>készek</a:t>
            </a:r>
            <a:r>
              <a:rPr lang="hu-HU" sz="1200" kern="1200" dirty="0">
                <a:solidFill>
                  <a:schemeClr val="tx1"/>
                </a:solidFill>
                <a:effectLst/>
                <a:latin typeface="+mn-lt"/>
                <a:ea typeface="+mn-ea"/>
                <a:cs typeface="+mn-cs"/>
              </a:rPr>
              <a:t> tanúságot tenni a hitünkről, ha </a:t>
            </a:r>
            <a:r>
              <a:rPr lang="hu-HU" sz="1200" b="1" kern="1200" dirty="0">
                <a:solidFill>
                  <a:schemeClr val="tx1"/>
                </a:solidFill>
                <a:effectLst/>
                <a:latin typeface="+mn-lt"/>
                <a:ea typeface="+mn-ea"/>
                <a:cs typeface="+mn-cs"/>
              </a:rPr>
              <a:t>lehetőség nyílik </a:t>
            </a:r>
            <a:r>
              <a:rPr lang="hu-HU" sz="1200" kern="1200" dirty="0">
                <a:solidFill>
                  <a:schemeClr val="tx1"/>
                </a:solidFill>
                <a:effectLst/>
                <a:latin typeface="+mn-lt"/>
                <a:ea typeface="+mn-ea"/>
                <a:cs typeface="+mn-cs"/>
              </a:rPr>
              <a:t>erre (</a:t>
            </a:r>
            <a:r>
              <a:rPr lang="hu-HU" sz="1200" b="1" i="1" kern="1200" dirty="0">
                <a:solidFill>
                  <a:schemeClr val="tx1"/>
                </a:solidFill>
                <a:effectLst/>
                <a:latin typeface="+mn-lt"/>
                <a:ea typeface="+mn-ea"/>
                <a:cs typeface="+mn-cs"/>
              </a:rPr>
              <a:t>1Pt 3:15</a:t>
            </a:r>
            <a:r>
              <a:rPr lang="hu-HU" sz="1200" kern="1200" dirty="0">
                <a:solidFill>
                  <a:schemeClr val="tx1"/>
                </a:solidFill>
                <a:effectLst/>
                <a:latin typeface="+mn-lt"/>
                <a:ea typeface="+mn-ea"/>
                <a:cs typeface="+mn-cs"/>
              </a:rPr>
              <a:t>). </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1Pét 3:15</a:t>
            </a:r>
            <a:r>
              <a:rPr lang="hu-HU" sz="1200" i="1" kern="1200" dirty="0">
                <a:solidFill>
                  <a:schemeClr val="tx1"/>
                </a:solidFill>
                <a:effectLst/>
                <a:latin typeface="+mn-lt"/>
                <a:ea typeface="+mn-ea"/>
                <a:cs typeface="+mn-cs"/>
              </a:rPr>
              <a:t> Ellenben az Urat, a Krisztust tartsátok szentnek szívetekben, és </a:t>
            </a:r>
            <a:r>
              <a:rPr lang="hu-HU" sz="1200" b="1" i="1" kern="1200" dirty="0">
                <a:solidFill>
                  <a:schemeClr val="tx1"/>
                </a:solidFill>
                <a:effectLst/>
                <a:latin typeface="+mn-lt"/>
                <a:ea typeface="+mn-ea"/>
                <a:cs typeface="+mn-cs"/>
              </a:rPr>
              <a:t>legyetek készen mindenkor számot adni </a:t>
            </a:r>
            <a:r>
              <a:rPr lang="hu-HU" sz="1200" i="1" kern="1200" dirty="0">
                <a:solidFill>
                  <a:schemeClr val="tx1"/>
                </a:solidFill>
                <a:effectLst/>
                <a:latin typeface="+mn-lt"/>
                <a:ea typeface="+mn-ea"/>
                <a:cs typeface="+mn-cs"/>
              </a:rPr>
              <a:t>mindenkinek, aki számon kéri tőletek a </a:t>
            </a:r>
            <a:r>
              <a:rPr lang="hu-HU" sz="1200" b="1" i="1" kern="1200" dirty="0">
                <a:solidFill>
                  <a:schemeClr val="tx1"/>
                </a:solidFill>
                <a:effectLst/>
                <a:latin typeface="+mn-lt"/>
                <a:ea typeface="+mn-ea"/>
                <a:cs typeface="+mn-cs"/>
              </a:rPr>
              <a:t>bennetek élő reménységet</a:t>
            </a:r>
            <a:r>
              <a:rPr lang="hu-HU" sz="1200" i="1" kern="1200" dirty="0">
                <a:solidFill>
                  <a:schemeClr val="tx1"/>
                </a:solidFill>
                <a:effectLst/>
                <a:latin typeface="+mn-lt"/>
                <a:ea typeface="+mn-ea"/>
                <a:cs typeface="+mn-cs"/>
              </a:rPr>
              <a:t>.</a:t>
            </a:r>
          </a:p>
          <a:p>
            <a:pPr marL="0" indent="0">
              <a:lnSpc>
                <a:spcPct val="100000"/>
              </a:lnSpc>
              <a:buFontTx/>
              <a:buNone/>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A </a:t>
            </a:r>
            <a:r>
              <a:rPr lang="hu-HU" sz="1200" b="1" kern="1200" dirty="0">
                <a:solidFill>
                  <a:schemeClr val="tx1"/>
                </a:solidFill>
                <a:effectLst/>
                <a:latin typeface="+mn-lt"/>
                <a:ea typeface="+mn-ea"/>
                <a:cs typeface="+mn-cs"/>
              </a:rPr>
              <a:t>mi részünk </a:t>
            </a:r>
            <a:r>
              <a:rPr lang="hu-HU" sz="1200" kern="1200" dirty="0">
                <a:solidFill>
                  <a:schemeClr val="tx1"/>
                </a:solidFill>
                <a:effectLst/>
                <a:latin typeface="+mn-lt"/>
                <a:ea typeface="+mn-ea"/>
                <a:cs typeface="+mn-cs"/>
              </a:rPr>
              <a:t>ebben, hogy </a:t>
            </a:r>
            <a:r>
              <a:rPr lang="hu-HU" sz="1200" b="1" kern="1200" dirty="0">
                <a:solidFill>
                  <a:schemeClr val="tx1"/>
                </a:solidFill>
                <a:effectLst/>
                <a:latin typeface="+mn-lt"/>
                <a:ea typeface="+mn-ea"/>
                <a:cs typeface="+mn-cs"/>
              </a:rPr>
              <a:t>odafigyelünk</a:t>
            </a:r>
            <a:r>
              <a:rPr lang="hu-HU" sz="1200" kern="1200" dirty="0">
                <a:solidFill>
                  <a:schemeClr val="tx1"/>
                </a:solidFill>
                <a:effectLst/>
                <a:latin typeface="+mn-lt"/>
                <a:ea typeface="+mn-ea"/>
                <a:cs typeface="+mn-cs"/>
              </a:rPr>
              <a:t> az </a:t>
            </a:r>
            <a:r>
              <a:rPr lang="hu-HU" sz="1200" b="1" kern="1200" dirty="0">
                <a:solidFill>
                  <a:schemeClr val="tx1"/>
                </a:solidFill>
                <a:effectLst/>
                <a:latin typeface="+mn-lt"/>
                <a:ea typeface="+mn-ea"/>
                <a:cs typeface="+mn-cs"/>
              </a:rPr>
              <a:t>emberekre</a:t>
            </a:r>
            <a:r>
              <a:rPr lang="hu-HU" sz="1200" kern="1200" dirty="0">
                <a:solidFill>
                  <a:schemeClr val="tx1"/>
                </a:solidFill>
                <a:effectLst/>
                <a:latin typeface="+mn-lt"/>
                <a:ea typeface="+mn-ea"/>
                <a:cs typeface="+mn-cs"/>
              </a:rPr>
              <a:t> és a </a:t>
            </a:r>
            <a:r>
              <a:rPr lang="hu-HU" sz="1200" b="1" kern="1200" dirty="0">
                <a:solidFill>
                  <a:schemeClr val="tx1"/>
                </a:solidFill>
                <a:effectLst/>
                <a:latin typeface="+mn-lt"/>
                <a:ea typeface="+mn-ea"/>
                <a:cs typeface="+mn-cs"/>
              </a:rPr>
              <a:t>Szent Szellem </a:t>
            </a:r>
            <a:r>
              <a:rPr lang="hu-HU" sz="1200" kern="1200" dirty="0">
                <a:solidFill>
                  <a:schemeClr val="tx1"/>
                </a:solidFill>
                <a:effectLst/>
                <a:latin typeface="+mn-lt"/>
                <a:ea typeface="+mn-ea"/>
                <a:cs typeface="+mn-cs"/>
              </a:rPr>
              <a:t>vezetésére. Jó, ha </a:t>
            </a:r>
            <a:r>
              <a:rPr lang="hu-HU" sz="1200" b="1" kern="1200" dirty="0">
                <a:solidFill>
                  <a:schemeClr val="tx1"/>
                </a:solidFill>
                <a:effectLst/>
                <a:latin typeface="+mn-lt"/>
                <a:ea typeface="+mn-ea"/>
                <a:cs typeface="+mn-cs"/>
              </a:rPr>
              <a:t>van nálunk </a:t>
            </a:r>
            <a:r>
              <a:rPr lang="hu-HU" sz="1200" kern="1200" dirty="0">
                <a:solidFill>
                  <a:schemeClr val="tx1"/>
                </a:solidFill>
                <a:effectLst/>
                <a:latin typeface="+mn-lt"/>
                <a:ea typeface="+mn-ea"/>
                <a:cs typeface="+mn-cs"/>
              </a:rPr>
              <a:t>valamilyen evangéliumi írat, </a:t>
            </a:r>
            <a:r>
              <a:rPr lang="hu-HU" sz="1200" b="1" kern="1200" dirty="0">
                <a:solidFill>
                  <a:schemeClr val="tx1"/>
                </a:solidFill>
                <a:effectLst/>
                <a:latin typeface="+mn-lt"/>
                <a:ea typeface="+mn-ea"/>
                <a:cs typeface="+mn-cs"/>
              </a:rPr>
              <a:t>igekártya</a:t>
            </a:r>
            <a:r>
              <a:rPr lang="hu-HU" sz="1200" kern="1200" dirty="0">
                <a:solidFill>
                  <a:schemeClr val="tx1"/>
                </a:solidFill>
                <a:effectLst/>
                <a:latin typeface="+mn-lt"/>
                <a:ea typeface="+mn-ea"/>
                <a:cs typeface="+mn-cs"/>
              </a:rPr>
              <a:t>, amit az érdeklődőnek oda tudunk adni. Ezen célszerű, ha fel van tüntetve a </a:t>
            </a:r>
            <a:r>
              <a:rPr lang="hu-HU" sz="1200" b="1" kern="1200" dirty="0">
                <a:solidFill>
                  <a:schemeClr val="tx1"/>
                </a:solidFill>
                <a:effectLst/>
                <a:latin typeface="+mn-lt"/>
                <a:ea typeface="+mn-ea"/>
                <a:cs typeface="+mn-cs"/>
              </a:rPr>
              <a:t>gyülekezet elérhetősége</a:t>
            </a:r>
            <a:r>
              <a:rPr lang="hu-HU" sz="1200" kern="1200" dirty="0">
                <a:solidFill>
                  <a:schemeClr val="tx1"/>
                </a:solidFill>
                <a:effectLst/>
                <a:latin typeface="+mn-lt"/>
                <a:ea typeface="+mn-ea"/>
                <a:cs typeface="+mn-cs"/>
              </a:rPr>
              <a:t>, beleértve az Internetes felületeket is.</a:t>
            </a:r>
          </a:p>
          <a:p>
            <a:pPr>
              <a:lnSpc>
                <a:spcPct val="100000"/>
              </a:lnSpc>
            </a:pPr>
            <a:endParaRPr lang="hu-HU" sz="1200" b="1" i="1"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5. Gyakorold a vendégszeretetet</a:t>
            </a:r>
            <a:endParaRPr lang="hu-HU" sz="1200" i="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Az </a:t>
            </a:r>
            <a:r>
              <a:rPr lang="hu-HU" sz="1200" b="1" kern="1200" dirty="0">
                <a:solidFill>
                  <a:schemeClr val="tx1"/>
                </a:solidFill>
                <a:effectLst/>
                <a:latin typeface="+mn-lt"/>
                <a:ea typeface="+mn-ea"/>
                <a:cs typeface="+mn-cs"/>
              </a:rPr>
              <a:t>Isten igéje tanít</a:t>
            </a:r>
            <a:r>
              <a:rPr lang="hu-HU" sz="1200" kern="1200" dirty="0">
                <a:solidFill>
                  <a:schemeClr val="tx1"/>
                </a:solidFill>
                <a:effectLst/>
                <a:latin typeface="+mn-lt"/>
                <a:ea typeface="+mn-ea"/>
                <a:cs typeface="+mn-cs"/>
              </a:rPr>
              <a:t>, sőt felszólít bennünket a </a:t>
            </a:r>
            <a:r>
              <a:rPr lang="hu-HU" sz="1200" b="1" kern="1200" dirty="0">
                <a:solidFill>
                  <a:schemeClr val="tx1"/>
                </a:solidFill>
                <a:effectLst/>
                <a:latin typeface="+mn-lt"/>
                <a:ea typeface="+mn-ea"/>
                <a:cs typeface="+mn-cs"/>
              </a:rPr>
              <a:t>vendégszeretet </a:t>
            </a:r>
            <a:r>
              <a:rPr lang="hu-HU" sz="1200" kern="1200" dirty="0">
                <a:solidFill>
                  <a:schemeClr val="tx1"/>
                </a:solidFill>
                <a:effectLst/>
                <a:latin typeface="+mn-lt"/>
                <a:ea typeface="+mn-ea"/>
                <a:cs typeface="+mn-cs"/>
              </a:rPr>
              <a:t>gyakorlására, ami </a:t>
            </a:r>
            <a:r>
              <a:rPr lang="hu-HU" sz="1200" b="1" kern="1200" dirty="0">
                <a:solidFill>
                  <a:schemeClr val="tx1"/>
                </a:solidFill>
                <a:effectLst/>
                <a:latin typeface="+mn-lt"/>
                <a:ea typeface="+mn-ea"/>
                <a:cs typeface="+mn-cs"/>
              </a:rPr>
              <a:t>szeretetünk gyakorlati </a:t>
            </a:r>
            <a:r>
              <a:rPr lang="hu-HU" sz="1200" kern="1200" dirty="0">
                <a:solidFill>
                  <a:schemeClr val="tx1"/>
                </a:solidFill>
                <a:effectLst/>
                <a:latin typeface="+mn-lt"/>
                <a:ea typeface="+mn-ea"/>
                <a:cs typeface="+mn-cs"/>
              </a:rPr>
              <a:t>megmutatása ismerőseink, barátaink felé (</a:t>
            </a:r>
            <a:r>
              <a:rPr lang="hu-HU" sz="1200" b="1" i="1" kern="1200" dirty="0" err="1">
                <a:solidFill>
                  <a:schemeClr val="tx1"/>
                </a:solidFill>
                <a:effectLst/>
                <a:latin typeface="+mn-lt"/>
                <a:ea typeface="+mn-ea"/>
                <a:cs typeface="+mn-cs"/>
              </a:rPr>
              <a:t>Zsid</a:t>
            </a:r>
            <a:r>
              <a:rPr lang="hu-HU" sz="1200" b="1" i="1" kern="1200" dirty="0">
                <a:solidFill>
                  <a:schemeClr val="tx1"/>
                </a:solidFill>
                <a:effectLst/>
                <a:latin typeface="+mn-lt"/>
                <a:ea typeface="+mn-ea"/>
                <a:cs typeface="+mn-cs"/>
              </a:rPr>
              <a:t> 13:2</a:t>
            </a:r>
            <a:r>
              <a:rPr lang="hu-HU" sz="1200" kern="1200" dirty="0">
                <a:solidFill>
                  <a:schemeClr val="tx1"/>
                </a:solidFill>
                <a:effectLst/>
                <a:latin typeface="+mn-lt"/>
                <a:ea typeface="+mn-ea"/>
                <a:cs typeface="+mn-cs"/>
              </a:rPr>
              <a:t> és </a:t>
            </a:r>
            <a:r>
              <a:rPr lang="hu-HU" sz="1200" b="1" i="1" kern="1200" dirty="0">
                <a:solidFill>
                  <a:schemeClr val="tx1"/>
                </a:solidFill>
                <a:effectLst/>
                <a:latin typeface="+mn-lt"/>
                <a:ea typeface="+mn-ea"/>
                <a:cs typeface="+mn-cs"/>
              </a:rPr>
              <a:t>1Pét 4:9</a:t>
            </a:r>
            <a:r>
              <a:rPr lang="hu-HU" sz="1200" kern="1200" dirty="0">
                <a:solidFill>
                  <a:schemeClr val="tx1"/>
                </a:solidFill>
                <a:effectLst/>
                <a:latin typeface="+mn-lt"/>
                <a:ea typeface="+mn-ea"/>
                <a:cs typeface="+mn-cs"/>
              </a:rPr>
              <a:t>). Sokat tanulhatunk a keleti vendégszeretetből. A muszlim hívő emberek is meglepődnek, amikor házainkat és szívünket megnyitjuk feléjük.</a:t>
            </a:r>
            <a:r>
              <a:rPr lang="hu-HU" dirty="0">
                <a:solidFill>
                  <a:schemeClr val="tx1"/>
                </a:solidFill>
                <a:effectLst/>
                <a:latin typeface="+mn-lt"/>
              </a:rPr>
              <a:t> </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1" kern="1200" dirty="0" err="1">
                <a:solidFill>
                  <a:schemeClr val="tx1"/>
                </a:solidFill>
                <a:effectLst/>
                <a:latin typeface="+mn-lt"/>
                <a:ea typeface="+mn-ea"/>
                <a:cs typeface="+mn-cs"/>
              </a:rPr>
              <a:t>Zsid</a:t>
            </a:r>
            <a:r>
              <a:rPr lang="hu-HU" sz="1200" b="1" i="1" kern="1200" dirty="0">
                <a:solidFill>
                  <a:schemeClr val="tx1"/>
                </a:solidFill>
                <a:effectLst/>
                <a:latin typeface="+mn-lt"/>
                <a:ea typeface="+mn-ea"/>
                <a:cs typeface="+mn-cs"/>
              </a:rPr>
              <a:t> 13:2  </a:t>
            </a:r>
            <a:r>
              <a:rPr lang="hu-HU" sz="1200" i="1" kern="1200" dirty="0">
                <a:solidFill>
                  <a:schemeClr val="tx1"/>
                </a:solidFill>
                <a:effectLst/>
                <a:latin typeface="+mn-lt"/>
                <a:ea typeface="+mn-ea"/>
                <a:cs typeface="+mn-cs"/>
              </a:rPr>
              <a:t>A vendégszeretetről meg ne feledkezzetek, mert ezáltal egyesek - tudtukon kívül - angyalokat vendégeltek meg.</a:t>
            </a:r>
          </a:p>
          <a:p>
            <a:pPr>
              <a:lnSpc>
                <a:spcPct val="100000"/>
              </a:lnSpc>
            </a:pPr>
            <a:r>
              <a:rPr lang="hu-HU" sz="1200" b="1" i="1" kern="1200" dirty="0">
                <a:solidFill>
                  <a:schemeClr val="tx1"/>
                </a:solidFill>
                <a:effectLst/>
                <a:latin typeface="+mn-lt"/>
                <a:ea typeface="+mn-ea"/>
                <a:cs typeface="+mn-cs"/>
              </a:rPr>
              <a:t>1Pét 4:9  </a:t>
            </a:r>
            <a:r>
              <a:rPr lang="hu-HU" sz="1200" i="1" kern="1200" dirty="0">
                <a:solidFill>
                  <a:schemeClr val="tx1"/>
                </a:solidFill>
                <a:effectLst/>
                <a:latin typeface="+mn-lt"/>
                <a:ea typeface="+mn-ea"/>
                <a:cs typeface="+mn-cs"/>
              </a:rPr>
              <a:t>Legyetek egymással vendégszeretők zúgolódás nélkül.</a:t>
            </a:r>
          </a:p>
          <a:p>
            <a:pPr>
              <a:lnSpc>
                <a:spcPct val="100000"/>
              </a:lnSpc>
            </a:pPr>
            <a:endParaRPr lang="hu-HU" sz="1200" i="1"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6. A módszereid megvizsgálása</a:t>
            </a:r>
            <a:endParaRPr lang="hu-HU" sz="1200" i="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Sok keresztyén az itt leírtak többségét folyamatosan teszi, de ezeknek kevés eredményét látja. Az András misszió segíthet ennek a problémának a megoldásában. Vizsgáld felül rendszeresen szellemi módszereidet és hozzáállásodat imádságban, hogy az emberek felé való szolgálatoddal segíteni tudd őket abban, hogy dönthessenek Jézus mellett, vagy ellen. </a:t>
            </a:r>
            <a:r>
              <a:rPr lang="fr-FR" sz="1200" kern="1200" dirty="0">
                <a:solidFill>
                  <a:schemeClr val="tx1"/>
                </a:solidFill>
                <a:effectLst/>
                <a:latin typeface="+mn-lt"/>
                <a:ea typeface="+mn-ea"/>
                <a:cs typeface="+mn-cs"/>
              </a:rPr>
              <a:t>Légy „éles” és ne tompa, forró és ne langyos</a:t>
            </a:r>
            <a:r>
              <a:rPr lang="hu-HU" sz="1200"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Jel 3:16</a:t>
            </a:r>
            <a:r>
              <a:rPr lang="hu-HU" sz="1200" b="0" i="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1Kor 2:2</a:t>
            </a:r>
            <a:r>
              <a:rPr lang="hu-HU" sz="1200" kern="1200" dirty="0">
                <a:solidFill>
                  <a:schemeClr val="tx1"/>
                </a:solidFill>
                <a:effectLst/>
                <a:latin typeface="+mn-lt"/>
                <a:ea typeface="+mn-ea"/>
                <a:cs typeface="+mn-cs"/>
              </a:rPr>
              <a:t>)!</a:t>
            </a:r>
          </a:p>
          <a:p>
            <a:pPr>
              <a:lnSpc>
                <a:spcPct val="100000"/>
              </a:lnSpc>
            </a:pPr>
            <a:endParaRPr lang="hu-HU" sz="1200" b="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Jel 3:16</a:t>
            </a:r>
            <a:r>
              <a:rPr lang="hu-HU" sz="1200" i="1" kern="1200" dirty="0">
                <a:solidFill>
                  <a:schemeClr val="tx1"/>
                </a:solidFill>
                <a:effectLst/>
                <a:latin typeface="+mn-lt"/>
                <a:ea typeface="+mn-ea"/>
                <a:cs typeface="+mn-cs"/>
              </a:rPr>
              <a:t> Így mivel langyos vagy, és sem forró, sem pedig hideg: kiköplek a számból.</a:t>
            </a:r>
          </a:p>
          <a:p>
            <a:pPr>
              <a:lnSpc>
                <a:spcPct val="100000"/>
              </a:lnSpc>
            </a:pPr>
            <a:endParaRPr lang="hu-HU" sz="1200" i="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1Kor 2:2 </a:t>
            </a:r>
            <a:r>
              <a:rPr lang="hu-HU" sz="1200" i="1" kern="1200" dirty="0">
                <a:solidFill>
                  <a:schemeClr val="tx1"/>
                </a:solidFill>
                <a:effectLst/>
                <a:latin typeface="+mn-lt"/>
                <a:ea typeface="+mn-ea"/>
                <a:cs typeface="+mn-cs"/>
              </a:rPr>
              <a:t>Mert úgy határoztam, hogy nem tudok közöttetek másról, csak Jézus Krisztusról, róla is mint a megfeszítettről.</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7. A rendszeres ima</a:t>
            </a:r>
            <a:endParaRPr lang="hu-HU" sz="1200" i="0"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Zsidókhoz írt levél 10:35</a:t>
            </a:r>
            <a:r>
              <a:rPr lang="hu-HU" sz="1200" kern="1200" dirty="0">
                <a:solidFill>
                  <a:schemeClr val="tx1"/>
                </a:solidFill>
                <a:effectLst/>
                <a:latin typeface="+mn-lt"/>
                <a:ea typeface="+mn-ea"/>
                <a:cs typeface="+mn-cs"/>
              </a:rPr>
              <a:t> azt mondja: „</a:t>
            </a:r>
            <a:r>
              <a:rPr lang="hu-HU" sz="1200" b="1" i="1" kern="1200" dirty="0">
                <a:solidFill>
                  <a:schemeClr val="tx1"/>
                </a:solidFill>
                <a:effectLst/>
                <a:latin typeface="+mn-lt"/>
                <a:ea typeface="+mn-ea"/>
                <a:cs typeface="+mn-cs"/>
              </a:rPr>
              <a:t>Ne veszítsétek el tehát bizalmatokat, amelynek nagy jutalma van.</a:t>
            </a:r>
            <a:r>
              <a:rPr lang="hu-HU" sz="1200" i="1"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Amikor odaszántan és </a:t>
            </a:r>
            <a:r>
              <a:rPr lang="hu-HU" sz="1200" b="0" kern="1200" dirty="0">
                <a:solidFill>
                  <a:schemeClr val="tx1"/>
                </a:solidFill>
                <a:effectLst/>
                <a:latin typeface="+mn-lt"/>
                <a:ea typeface="+mn-ea"/>
                <a:cs typeface="+mn-cs"/>
              </a:rPr>
              <a:t>rendszeresen </a:t>
            </a:r>
            <a:r>
              <a:rPr lang="hu-HU" sz="1200" b="1" kern="1200" dirty="0">
                <a:solidFill>
                  <a:schemeClr val="tx1"/>
                </a:solidFill>
                <a:effectLst/>
                <a:latin typeface="+mn-lt"/>
                <a:ea typeface="+mn-ea"/>
                <a:cs typeface="+mn-cs"/>
              </a:rPr>
              <a:t>imádkozol </a:t>
            </a:r>
            <a:r>
              <a:rPr lang="hu-HU" sz="1200" kern="1200" dirty="0">
                <a:solidFill>
                  <a:schemeClr val="tx1"/>
                </a:solidFill>
                <a:effectLst/>
                <a:latin typeface="+mn-lt"/>
                <a:ea typeface="+mn-ea"/>
                <a:cs typeface="+mn-cs"/>
              </a:rPr>
              <a:t>az emberekért, </a:t>
            </a:r>
            <a:r>
              <a:rPr lang="hu-HU" sz="1200" b="1" kern="1200" dirty="0">
                <a:solidFill>
                  <a:schemeClr val="tx1"/>
                </a:solidFill>
                <a:effectLst/>
                <a:latin typeface="+mn-lt"/>
                <a:ea typeface="+mn-ea"/>
                <a:cs typeface="+mn-cs"/>
              </a:rPr>
              <a:t>Isten szeretettel </a:t>
            </a:r>
            <a:r>
              <a:rPr lang="hu-HU" sz="1200" kern="1200" dirty="0">
                <a:solidFill>
                  <a:schemeClr val="tx1"/>
                </a:solidFill>
                <a:effectLst/>
                <a:latin typeface="+mn-lt"/>
                <a:ea typeface="+mn-ea"/>
                <a:cs typeface="+mn-cs"/>
              </a:rPr>
              <a:t>tölti meg a </a:t>
            </a:r>
            <a:r>
              <a:rPr lang="hu-HU" sz="1200" b="1" kern="1200" dirty="0">
                <a:solidFill>
                  <a:schemeClr val="tx1"/>
                </a:solidFill>
                <a:effectLst/>
                <a:latin typeface="+mn-lt"/>
                <a:ea typeface="+mn-ea"/>
                <a:cs typeface="+mn-cs"/>
              </a:rPr>
              <a:t>szívedet irántuk</a:t>
            </a:r>
            <a:r>
              <a:rPr lang="hu-HU" sz="1200" kern="1200" dirty="0">
                <a:solidFill>
                  <a:schemeClr val="tx1"/>
                </a:solidFill>
                <a:effectLst/>
                <a:latin typeface="+mn-lt"/>
                <a:ea typeface="+mn-ea"/>
                <a:cs typeface="+mn-cs"/>
              </a:rPr>
              <a:t>. Bizonyosságot és </a:t>
            </a:r>
            <a:r>
              <a:rPr lang="hu-HU" sz="1200" b="1" kern="1200" dirty="0">
                <a:solidFill>
                  <a:schemeClr val="tx1"/>
                </a:solidFill>
                <a:effectLst/>
                <a:latin typeface="+mn-lt"/>
                <a:ea typeface="+mn-ea"/>
                <a:cs typeface="+mn-cs"/>
              </a:rPr>
              <a:t>késztetést</a:t>
            </a:r>
            <a:r>
              <a:rPr lang="hu-HU" sz="1200" kern="1200" dirty="0">
                <a:solidFill>
                  <a:schemeClr val="tx1"/>
                </a:solidFill>
                <a:effectLst/>
                <a:latin typeface="+mn-lt"/>
                <a:ea typeface="+mn-ea"/>
                <a:cs typeface="+mn-cs"/>
              </a:rPr>
              <a:t> fogsz érezni, hogy </a:t>
            </a:r>
            <a:r>
              <a:rPr lang="hu-HU" sz="1200" b="1" kern="1200" dirty="0">
                <a:solidFill>
                  <a:schemeClr val="tx1"/>
                </a:solidFill>
                <a:effectLst/>
                <a:latin typeface="+mn-lt"/>
                <a:ea typeface="+mn-ea"/>
                <a:cs typeface="+mn-cs"/>
              </a:rPr>
              <a:t>beszélgess</a:t>
            </a:r>
            <a:r>
              <a:rPr lang="hu-HU" sz="1200" kern="1200" dirty="0">
                <a:solidFill>
                  <a:schemeClr val="tx1"/>
                </a:solidFill>
                <a:effectLst/>
                <a:latin typeface="+mn-lt"/>
                <a:ea typeface="+mn-ea"/>
                <a:cs typeface="+mn-cs"/>
              </a:rPr>
              <a:t> velük, miközben a </a:t>
            </a:r>
            <a:r>
              <a:rPr lang="hu-HU" sz="1200" b="1" kern="1200" dirty="0">
                <a:solidFill>
                  <a:schemeClr val="tx1"/>
                </a:solidFill>
                <a:effectLst/>
                <a:latin typeface="+mn-lt"/>
                <a:ea typeface="+mn-ea"/>
                <a:cs typeface="+mn-cs"/>
              </a:rPr>
              <a:t>Szent Szellem</a:t>
            </a:r>
            <a:r>
              <a:rPr lang="hu-HU" sz="1200" kern="1200" dirty="0">
                <a:solidFill>
                  <a:schemeClr val="tx1"/>
                </a:solidFill>
                <a:effectLst/>
                <a:latin typeface="+mn-lt"/>
                <a:ea typeface="+mn-ea"/>
                <a:cs typeface="+mn-cs"/>
              </a:rPr>
              <a:t> különös módon </a:t>
            </a:r>
            <a:r>
              <a:rPr lang="hu-HU" sz="1200" b="1" kern="1200" dirty="0">
                <a:solidFill>
                  <a:schemeClr val="tx1"/>
                </a:solidFill>
                <a:effectLst/>
                <a:latin typeface="+mn-lt"/>
                <a:ea typeface="+mn-ea"/>
                <a:cs typeface="+mn-cs"/>
              </a:rPr>
              <a:t>támogat </a:t>
            </a:r>
            <a:r>
              <a:rPr lang="hu-HU" sz="1200" kern="1200" dirty="0">
                <a:solidFill>
                  <a:schemeClr val="tx1"/>
                </a:solidFill>
                <a:effectLst/>
                <a:latin typeface="+mn-lt"/>
                <a:ea typeface="+mn-ea"/>
                <a:cs typeface="+mn-cs"/>
              </a:rPr>
              <a:t>ebben. Akkor is, ha </a:t>
            </a:r>
            <a:r>
              <a:rPr lang="hu-HU" sz="1200" b="1" kern="1200" dirty="0">
                <a:solidFill>
                  <a:schemeClr val="tx1"/>
                </a:solidFill>
                <a:effectLst/>
                <a:latin typeface="+mn-lt"/>
                <a:ea typeface="+mn-ea"/>
                <a:cs typeface="+mn-cs"/>
              </a:rPr>
              <a:t>nem könnyű</a:t>
            </a:r>
            <a:r>
              <a:rPr lang="hu-HU" sz="1200" kern="1200" dirty="0">
                <a:solidFill>
                  <a:schemeClr val="tx1"/>
                </a:solidFill>
                <a:effectLst/>
                <a:latin typeface="+mn-lt"/>
                <a:ea typeface="+mn-ea"/>
                <a:cs typeface="+mn-cs"/>
              </a:rPr>
              <a:t>, számíthatsz </a:t>
            </a:r>
            <a:r>
              <a:rPr lang="hu-HU" sz="1200" b="1" kern="1200" dirty="0">
                <a:solidFill>
                  <a:schemeClr val="tx1"/>
                </a:solidFill>
                <a:effectLst/>
                <a:latin typeface="+mn-lt"/>
                <a:ea typeface="+mn-ea"/>
                <a:cs typeface="+mn-cs"/>
              </a:rPr>
              <a:t>Isten segítségére</a:t>
            </a:r>
            <a:r>
              <a:rPr lang="hu-HU" sz="1200" kern="1200" dirty="0">
                <a:solidFill>
                  <a:schemeClr val="tx1"/>
                </a:solidFill>
                <a:effectLst/>
                <a:latin typeface="+mn-lt"/>
                <a:ea typeface="+mn-ea"/>
                <a:cs typeface="+mn-cs"/>
              </a:rPr>
              <a:t>, ha azt akarod, hogy </a:t>
            </a:r>
            <a:r>
              <a:rPr lang="hu-HU" sz="1200" b="1" kern="1200" dirty="0">
                <a:solidFill>
                  <a:schemeClr val="tx1"/>
                </a:solidFill>
                <a:effectLst/>
                <a:latin typeface="+mn-lt"/>
                <a:ea typeface="+mn-ea"/>
                <a:cs typeface="+mn-cs"/>
              </a:rPr>
              <a:t>világossága</a:t>
            </a:r>
            <a:r>
              <a:rPr lang="hu-HU" sz="1200" kern="1200" dirty="0">
                <a:solidFill>
                  <a:schemeClr val="tx1"/>
                </a:solidFill>
                <a:effectLst/>
                <a:latin typeface="+mn-lt"/>
                <a:ea typeface="+mn-ea"/>
                <a:cs typeface="+mn-cs"/>
              </a:rPr>
              <a:t> szabadon ragyoghasson </a:t>
            </a:r>
            <a:r>
              <a:rPr lang="hu-HU" sz="1200" b="1" kern="1200" dirty="0">
                <a:solidFill>
                  <a:schemeClr val="tx1"/>
                </a:solidFill>
                <a:effectLst/>
                <a:latin typeface="+mn-lt"/>
                <a:ea typeface="+mn-ea"/>
                <a:cs typeface="+mn-cs"/>
              </a:rPr>
              <a:t>rajtad keresztül </a:t>
            </a:r>
            <a:r>
              <a:rPr lang="hu-HU" sz="1200" kern="1200" dirty="0">
                <a:solidFill>
                  <a:schemeClr val="tx1"/>
                </a:solidFill>
                <a:effectLst/>
                <a:latin typeface="+mn-lt"/>
                <a:ea typeface="+mn-ea"/>
                <a:cs typeface="+mn-cs"/>
              </a:rPr>
              <a:t>(</a:t>
            </a:r>
            <a:r>
              <a:rPr lang="hu-HU" sz="1200" b="1" i="1" kern="1200" dirty="0" err="1">
                <a:solidFill>
                  <a:schemeClr val="tx1"/>
                </a:solidFill>
                <a:effectLst/>
                <a:latin typeface="+mn-lt"/>
                <a:ea typeface="+mn-ea"/>
                <a:cs typeface="+mn-cs"/>
              </a:rPr>
              <a:t>Mt</a:t>
            </a:r>
            <a:r>
              <a:rPr lang="hu-HU" sz="1200" b="1" i="1" kern="1200" dirty="0">
                <a:solidFill>
                  <a:schemeClr val="tx1"/>
                </a:solidFill>
                <a:effectLst/>
                <a:latin typeface="+mn-lt"/>
                <a:ea typeface="+mn-ea"/>
                <a:cs typeface="+mn-cs"/>
              </a:rPr>
              <a:t> 5:14</a:t>
            </a:r>
            <a:r>
              <a:rPr lang="hu-HU" sz="1200" kern="1200" dirty="0">
                <a:solidFill>
                  <a:schemeClr val="tx1"/>
                </a:solidFill>
                <a:effectLst/>
                <a:latin typeface="+mn-lt"/>
                <a:ea typeface="+mn-ea"/>
                <a:cs typeface="+mn-cs"/>
              </a:rPr>
              <a:t>).</a:t>
            </a:r>
          </a:p>
          <a:p>
            <a:pPr>
              <a:lnSpc>
                <a:spcPct val="100000"/>
              </a:lnSpc>
            </a:pPr>
            <a:r>
              <a:rPr lang="hu-HU" sz="1200" kern="1200" dirty="0">
                <a:solidFill>
                  <a:schemeClr val="tx1"/>
                </a:solidFill>
                <a:effectLst/>
                <a:latin typeface="+mn-lt"/>
                <a:ea typeface="+mn-ea"/>
                <a:cs typeface="+mn-cs"/>
              </a:rPr>
              <a:t> </a:t>
            </a:r>
          </a:p>
          <a:p>
            <a:pPr>
              <a:lnSpc>
                <a:spcPct val="100000"/>
              </a:lnSpc>
            </a:pPr>
            <a:r>
              <a:rPr lang="hu-HU" sz="1200" b="1" i="1" kern="1200" dirty="0">
                <a:solidFill>
                  <a:schemeClr val="tx1"/>
                </a:solidFill>
                <a:effectLst/>
                <a:latin typeface="+mn-lt"/>
                <a:ea typeface="+mn-ea"/>
                <a:cs typeface="+mn-cs"/>
              </a:rPr>
              <a:t>Máté 5:14</a:t>
            </a:r>
            <a:r>
              <a:rPr lang="hu-HU" sz="1200" i="1" kern="1200" dirty="0">
                <a:solidFill>
                  <a:schemeClr val="tx1"/>
                </a:solidFill>
                <a:effectLst/>
                <a:latin typeface="+mn-lt"/>
                <a:ea typeface="+mn-ea"/>
                <a:cs typeface="+mn-cs"/>
              </a:rPr>
              <a:t> Ti vagytok a </a:t>
            </a:r>
            <a:r>
              <a:rPr lang="hu-HU" sz="1200" b="1" i="1" kern="1200" dirty="0">
                <a:solidFill>
                  <a:schemeClr val="tx1"/>
                </a:solidFill>
                <a:effectLst/>
                <a:latin typeface="+mn-lt"/>
                <a:ea typeface="+mn-ea"/>
                <a:cs typeface="+mn-cs"/>
              </a:rPr>
              <a:t>világ világossága</a:t>
            </a:r>
            <a:r>
              <a:rPr lang="hu-HU" sz="1200" i="1" kern="1200" dirty="0">
                <a:solidFill>
                  <a:schemeClr val="tx1"/>
                </a:solidFill>
                <a:effectLst/>
                <a:latin typeface="+mn-lt"/>
                <a:ea typeface="+mn-ea"/>
                <a:cs typeface="+mn-cs"/>
              </a:rPr>
              <a:t>. Nem rejthető el a hegyen épült város.</a:t>
            </a:r>
          </a:p>
        </p:txBody>
      </p:sp>
      <p:sp>
        <p:nvSpPr>
          <p:cNvPr id="4" name="Dia számának helye 3"/>
          <p:cNvSpPr>
            <a:spLocks noGrp="1"/>
          </p:cNvSpPr>
          <p:nvPr>
            <p:ph type="sldNum" sz="quarter" idx="10"/>
          </p:nvPr>
        </p:nvSpPr>
        <p:spPr/>
        <p:txBody>
          <a:bodyPr/>
          <a:lstStyle/>
          <a:p>
            <a:fld id="{9A30F84A-4009-4C6B-A21D-2AF0DB71A927}" type="slidenum">
              <a:rPr lang="hu-HU" smtClean="0"/>
              <a:t>4</a:t>
            </a:fld>
            <a:endParaRPr lang="hu-HU"/>
          </a:p>
        </p:txBody>
      </p:sp>
    </p:spTree>
    <p:extLst>
      <p:ext uri="{BB962C8B-B14F-4D97-AF65-F5344CB8AC3E}">
        <p14:creationId xmlns:p14="http://schemas.microsoft.com/office/powerpoint/2010/main" val="205940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Új kapcsolatok </a:t>
            </a:r>
            <a:r>
              <a:rPr lang="hu-HU" sz="1200" b="0" kern="1200" dirty="0">
                <a:solidFill>
                  <a:schemeClr val="tx1"/>
                </a:solidFill>
                <a:effectLst/>
                <a:latin typeface="+mn-lt"/>
                <a:ea typeface="+mn-ea"/>
                <a:cs typeface="+mn-cs"/>
              </a:rPr>
              <a:t>(17-18. oldal)</a:t>
            </a:r>
          </a:p>
          <a:p>
            <a:pPr>
              <a:lnSpc>
                <a:spcPct val="100000"/>
              </a:lnSpc>
            </a:pPr>
            <a:endParaRPr lang="hu-HU" sz="1200" b="1" i="1"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8. Szervezz rendszeresen vonzó evangelizációs programokat</a:t>
            </a:r>
            <a:endParaRPr lang="hu-HU" sz="1200" i="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Szervezz nem nagy volumenű vagy drága, de kreatív és változatos programokat. Ez lehetőséget teremt másoknak, akik veled együtt az András misszióban vesznek részt, hogy ezekre barátaikat is elvigyék. Éppen azért, mert kisebb méretű esemény, vonzóbb és gyakran kevésbé rémisztő lehet az új embereknek. Amikor számukra ismert személyhez, vagy más ismerőseikkel együtt jönnek el, ez segíti őket, hiszen biztosak lehetnek abban, hogy lesznek olyanok a társaságban akikkel már van kapcsolatuk. Kornéliusz, a római százados pontosan ezt a módját választotta az evangelizációnak, amikor házába hívta meg rokonait, barátait és ismerőseit, hogy Pétertől hallhassák az örömhírt (</a:t>
            </a:r>
            <a:r>
              <a:rPr lang="hu-HU" sz="1200" b="1" i="1" kern="1200" dirty="0">
                <a:solidFill>
                  <a:schemeClr val="tx1"/>
                </a:solidFill>
                <a:effectLst/>
                <a:latin typeface="+mn-lt"/>
                <a:ea typeface="+mn-ea"/>
                <a:cs typeface="+mn-cs"/>
              </a:rPr>
              <a:t>ApCsel 10:24 </a:t>
            </a:r>
            <a:r>
              <a:rPr lang="hu-HU" sz="1200" kern="1200" dirty="0">
                <a:solidFill>
                  <a:schemeClr val="tx1"/>
                </a:solidFill>
                <a:effectLst/>
                <a:latin typeface="+mn-lt"/>
                <a:ea typeface="+mn-ea"/>
                <a:cs typeface="+mn-cs"/>
              </a:rPr>
              <a:t>). Emiatt nevezzük az ilyen eseményeket „</a:t>
            </a:r>
            <a:r>
              <a:rPr lang="hu-HU" sz="1200" i="1" kern="1200" dirty="0" err="1">
                <a:solidFill>
                  <a:schemeClr val="tx1"/>
                </a:solidFill>
                <a:effectLst/>
                <a:latin typeface="+mn-lt"/>
                <a:ea typeface="+mn-ea"/>
                <a:cs typeface="+mn-cs"/>
              </a:rPr>
              <a:t>Kornáliusz</a:t>
            </a:r>
            <a:r>
              <a:rPr lang="hu-HU" sz="1200" i="1" kern="1200" dirty="0">
                <a:solidFill>
                  <a:schemeClr val="tx1"/>
                </a:solidFill>
                <a:effectLst/>
                <a:latin typeface="+mn-lt"/>
                <a:ea typeface="+mn-ea"/>
                <a:cs typeface="+mn-cs"/>
              </a:rPr>
              <a:t>-parti</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nak</a:t>
            </a:r>
            <a:r>
              <a:rPr lang="hu-HU" sz="1200" kern="1200" dirty="0">
                <a:solidFill>
                  <a:schemeClr val="tx1"/>
                </a:solidFill>
                <a:effectLst/>
                <a:latin typeface="+mn-lt"/>
                <a:ea typeface="+mn-ea"/>
                <a:cs typeface="+mn-cs"/>
              </a:rPr>
              <a: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ApCsel 10:24</a:t>
            </a:r>
            <a:r>
              <a:rPr lang="hu-HU" sz="1200" i="1" kern="1200" dirty="0">
                <a:solidFill>
                  <a:schemeClr val="tx1"/>
                </a:solidFill>
                <a:effectLst/>
                <a:latin typeface="+mn-lt"/>
                <a:ea typeface="+mn-ea"/>
                <a:cs typeface="+mn-cs"/>
              </a:rPr>
              <a:t> A következő napon megérkeztek </a:t>
            </a:r>
            <a:r>
              <a:rPr lang="hu-HU" sz="1200" i="1" kern="1200" dirty="0" err="1">
                <a:solidFill>
                  <a:schemeClr val="tx1"/>
                </a:solidFill>
                <a:effectLst/>
                <a:latin typeface="+mn-lt"/>
                <a:ea typeface="+mn-ea"/>
                <a:cs typeface="+mn-cs"/>
              </a:rPr>
              <a:t>Cézáreába</a:t>
            </a:r>
            <a:r>
              <a:rPr lang="hu-HU" sz="1200" i="1" kern="1200" dirty="0">
                <a:solidFill>
                  <a:schemeClr val="tx1"/>
                </a:solidFill>
                <a:effectLst/>
                <a:latin typeface="+mn-lt"/>
                <a:ea typeface="+mn-ea"/>
                <a:cs typeface="+mn-cs"/>
              </a:rPr>
              <a:t>, Kornéliusz pedig összegyűjtötte rokonait és legjobb barátait, és úgy várta őket.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b="1" i="0" kern="1200" dirty="0">
                <a:solidFill>
                  <a:schemeClr val="tx1"/>
                </a:solidFill>
                <a:effectLst/>
                <a:latin typeface="+mn-lt"/>
                <a:ea typeface="+mn-ea"/>
                <a:cs typeface="+mn-cs"/>
              </a:rPr>
              <a:t>9. Próbálj meg házaspárokat, párokat elérni</a:t>
            </a:r>
            <a:endParaRPr lang="hu-HU" sz="1200" i="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Amikor </a:t>
            </a:r>
            <a:r>
              <a:rPr lang="hu-HU" sz="1200" b="1" kern="1200" dirty="0">
                <a:solidFill>
                  <a:schemeClr val="tx1"/>
                </a:solidFill>
                <a:effectLst/>
                <a:latin typeface="+mn-lt"/>
                <a:ea typeface="+mn-ea"/>
                <a:cs typeface="+mn-cs"/>
              </a:rPr>
              <a:t>házaspárok</a:t>
            </a:r>
            <a:r>
              <a:rPr lang="hu-HU" sz="1200" kern="1200" dirty="0">
                <a:solidFill>
                  <a:schemeClr val="tx1"/>
                </a:solidFill>
                <a:effectLst/>
                <a:latin typeface="+mn-lt"/>
                <a:ea typeface="+mn-ea"/>
                <a:cs typeface="+mn-cs"/>
              </a:rPr>
              <a:t> felé szolgálsz, </a:t>
            </a:r>
            <a:r>
              <a:rPr lang="hu-HU" sz="1200" b="1" kern="1200" dirty="0">
                <a:solidFill>
                  <a:schemeClr val="tx1"/>
                </a:solidFill>
                <a:effectLst/>
                <a:latin typeface="+mn-lt"/>
                <a:ea typeface="+mn-ea"/>
                <a:cs typeface="+mn-cs"/>
              </a:rPr>
              <a:t>több mint egy embert </a:t>
            </a:r>
            <a:r>
              <a:rPr lang="hu-HU" sz="1200" kern="1200" dirty="0">
                <a:solidFill>
                  <a:schemeClr val="tx1"/>
                </a:solidFill>
                <a:effectLst/>
                <a:latin typeface="+mn-lt"/>
                <a:ea typeface="+mn-ea"/>
                <a:cs typeface="+mn-cs"/>
              </a:rPr>
              <a:t>érsz el, és ezzel meg lehet előzni több problémát. Egy házaspárnak </a:t>
            </a:r>
            <a:r>
              <a:rPr lang="hu-HU" sz="1200" b="1" kern="1200" dirty="0">
                <a:solidFill>
                  <a:schemeClr val="tx1"/>
                </a:solidFill>
                <a:effectLst/>
                <a:latin typeface="+mn-lt"/>
                <a:ea typeface="+mn-ea"/>
                <a:cs typeface="+mn-cs"/>
              </a:rPr>
              <a:t>könnyebb barátságot </a:t>
            </a:r>
            <a:r>
              <a:rPr lang="hu-HU" sz="1200" kern="1200" dirty="0">
                <a:solidFill>
                  <a:schemeClr val="tx1"/>
                </a:solidFill>
                <a:effectLst/>
                <a:latin typeface="+mn-lt"/>
                <a:ea typeface="+mn-ea"/>
                <a:cs typeface="+mn-cs"/>
              </a:rPr>
              <a:t>kötni másokkal, és egyszerűbb velük egyszerre megosztani az evangéliumot. Továbbá </a:t>
            </a:r>
            <a:r>
              <a:rPr lang="hu-HU" sz="1200" b="1" kern="1200" dirty="0">
                <a:solidFill>
                  <a:schemeClr val="tx1"/>
                </a:solidFill>
                <a:effectLst/>
                <a:latin typeface="+mn-lt"/>
                <a:ea typeface="+mn-ea"/>
                <a:cs typeface="+mn-cs"/>
              </a:rPr>
              <a:t>megelőzöd</a:t>
            </a:r>
            <a:r>
              <a:rPr lang="hu-HU" sz="1200" kern="1200" dirty="0">
                <a:solidFill>
                  <a:schemeClr val="tx1"/>
                </a:solidFill>
                <a:effectLst/>
                <a:latin typeface="+mn-lt"/>
                <a:ea typeface="+mn-ea"/>
                <a:cs typeface="+mn-cs"/>
              </a:rPr>
              <a:t> azt a </a:t>
            </a:r>
            <a:r>
              <a:rPr lang="hu-HU" sz="1200" b="1" kern="1200" dirty="0">
                <a:solidFill>
                  <a:schemeClr val="tx1"/>
                </a:solidFill>
                <a:effectLst/>
                <a:latin typeface="+mn-lt"/>
                <a:ea typeface="+mn-ea"/>
                <a:cs typeface="+mn-cs"/>
              </a:rPr>
              <a:t>feszültséget</a:t>
            </a:r>
            <a:r>
              <a:rPr lang="hu-HU" sz="1200" kern="1200" dirty="0">
                <a:solidFill>
                  <a:schemeClr val="tx1"/>
                </a:solidFill>
                <a:effectLst/>
                <a:latin typeface="+mn-lt"/>
                <a:ea typeface="+mn-ea"/>
                <a:cs typeface="+mn-cs"/>
              </a:rPr>
              <a:t>, ami a férj és a feleség között keletkezne, ha külön beszélnél velük. Ugyanakkor </a:t>
            </a:r>
            <a:r>
              <a:rPr lang="hu-HU" sz="1200" b="1" kern="1200" dirty="0">
                <a:solidFill>
                  <a:schemeClr val="tx1"/>
                </a:solidFill>
                <a:effectLst/>
                <a:latin typeface="+mn-lt"/>
                <a:ea typeface="+mn-ea"/>
                <a:cs typeface="+mn-cs"/>
              </a:rPr>
              <a:t>a gyermekeket is </a:t>
            </a:r>
            <a:r>
              <a:rPr lang="hu-HU" sz="1200" kern="1200" dirty="0">
                <a:solidFill>
                  <a:schemeClr val="tx1"/>
                </a:solidFill>
                <a:effectLst/>
                <a:latin typeface="+mn-lt"/>
                <a:ea typeface="+mn-ea"/>
                <a:cs typeface="+mn-cs"/>
              </a:rPr>
              <a:t>el tudod rajtuk keresztül érni. Amennyiben </a:t>
            </a:r>
            <a:r>
              <a:rPr lang="hu-HU" sz="1200" b="1" kern="1200" dirty="0">
                <a:solidFill>
                  <a:schemeClr val="tx1"/>
                </a:solidFill>
                <a:effectLst/>
                <a:latin typeface="+mn-lt"/>
                <a:ea typeface="+mn-ea"/>
                <a:cs typeface="+mn-cs"/>
              </a:rPr>
              <a:t>gyerekeseket hívsz </a:t>
            </a:r>
            <a:r>
              <a:rPr lang="hu-HU" sz="1200" kern="1200" dirty="0">
                <a:solidFill>
                  <a:schemeClr val="tx1"/>
                </a:solidFill>
                <a:effectLst/>
                <a:latin typeface="+mn-lt"/>
                <a:ea typeface="+mn-ea"/>
                <a:cs typeface="+mn-cs"/>
              </a:rPr>
              <a:t>meg egy evangelizációs eseményre, gondoskodj arról, hogy a </a:t>
            </a:r>
            <a:r>
              <a:rPr lang="hu-HU" sz="1200" b="1" kern="1200" dirty="0">
                <a:solidFill>
                  <a:schemeClr val="tx1"/>
                </a:solidFill>
                <a:effectLst/>
                <a:latin typeface="+mn-lt"/>
                <a:ea typeface="+mn-ea"/>
                <a:cs typeface="+mn-cs"/>
              </a:rPr>
              <a:t>kicsiknek is </a:t>
            </a:r>
            <a:r>
              <a:rPr lang="hu-HU" sz="1200" kern="1200" dirty="0">
                <a:solidFill>
                  <a:schemeClr val="tx1"/>
                </a:solidFill>
                <a:effectLst/>
                <a:latin typeface="+mn-lt"/>
                <a:ea typeface="+mn-ea"/>
                <a:cs typeface="+mn-cs"/>
              </a:rPr>
              <a:t>legyen olyan </a:t>
            </a:r>
            <a:r>
              <a:rPr lang="hu-HU" sz="1200" b="1" kern="1200" dirty="0">
                <a:solidFill>
                  <a:schemeClr val="tx1"/>
                </a:solidFill>
                <a:effectLst/>
                <a:latin typeface="+mn-lt"/>
                <a:ea typeface="+mn-ea"/>
                <a:cs typeface="+mn-cs"/>
              </a:rPr>
              <a:t>program</a:t>
            </a:r>
            <a:r>
              <a:rPr lang="hu-HU" sz="1200" kern="1200" dirty="0">
                <a:solidFill>
                  <a:schemeClr val="tx1"/>
                </a:solidFill>
                <a:effectLst/>
                <a:latin typeface="+mn-lt"/>
                <a:ea typeface="+mn-ea"/>
                <a:cs typeface="+mn-cs"/>
              </a:rPr>
              <a:t>, ami leköti őket. Így </a:t>
            </a:r>
            <a:r>
              <a:rPr lang="hu-HU" sz="1200" b="1" kern="1200" dirty="0">
                <a:solidFill>
                  <a:schemeClr val="tx1"/>
                </a:solidFill>
                <a:effectLst/>
                <a:latin typeface="+mn-lt"/>
                <a:ea typeface="+mn-ea"/>
                <a:cs typeface="+mn-cs"/>
              </a:rPr>
              <a:t>szüleik felszabadulnak </a:t>
            </a:r>
            <a:r>
              <a:rPr lang="hu-HU" sz="1200" kern="1200" dirty="0">
                <a:solidFill>
                  <a:schemeClr val="tx1"/>
                </a:solidFill>
                <a:effectLst/>
                <a:latin typeface="+mn-lt"/>
                <a:ea typeface="+mn-ea"/>
                <a:cs typeface="+mn-cs"/>
              </a:rPr>
              <a:t>a kötetlen </a:t>
            </a:r>
            <a:r>
              <a:rPr lang="hu-HU" sz="1200" b="1" kern="1200" dirty="0">
                <a:solidFill>
                  <a:schemeClr val="tx1"/>
                </a:solidFill>
                <a:effectLst/>
                <a:latin typeface="+mn-lt"/>
                <a:ea typeface="+mn-ea"/>
                <a:cs typeface="+mn-cs"/>
              </a:rPr>
              <a:t>beszélgetésre</a:t>
            </a:r>
            <a:r>
              <a:rPr lang="hu-HU" sz="1200" kern="1200" dirty="0">
                <a:solidFill>
                  <a:schemeClr val="tx1"/>
                </a:solidFill>
                <a:effectLst/>
                <a:latin typeface="+mn-lt"/>
                <a:ea typeface="+mn-ea"/>
                <a:cs typeface="+mn-cs"/>
              </a:rPr>
              <a:t>, mely során a </a:t>
            </a:r>
            <a:r>
              <a:rPr lang="hu-HU" sz="1200" b="1" kern="1200" dirty="0">
                <a:solidFill>
                  <a:schemeClr val="tx1"/>
                </a:solidFill>
                <a:effectLst/>
                <a:latin typeface="+mn-lt"/>
                <a:ea typeface="+mn-ea"/>
                <a:cs typeface="+mn-cs"/>
              </a:rPr>
              <a:t>bizonyságtételedet</a:t>
            </a:r>
            <a:r>
              <a:rPr lang="hu-HU" sz="1200" kern="1200" dirty="0">
                <a:solidFill>
                  <a:schemeClr val="tx1"/>
                </a:solidFill>
                <a:effectLst/>
                <a:latin typeface="+mn-lt"/>
                <a:ea typeface="+mn-ea"/>
                <a:cs typeface="+mn-cs"/>
              </a:rPr>
              <a:t> is meg tudod velük osztani.</a:t>
            </a:r>
            <a:endParaRPr lang="hu-HU" dirty="0">
              <a:solidFill>
                <a:schemeClr val="tx1"/>
              </a:solidFill>
              <a:effectLst/>
              <a:latin typeface="+mn-lt"/>
            </a:endParaRPr>
          </a:p>
        </p:txBody>
      </p:sp>
      <p:sp>
        <p:nvSpPr>
          <p:cNvPr id="4" name="Dia számának helye 3"/>
          <p:cNvSpPr>
            <a:spLocks noGrp="1"/>
          </p:cNvSpPr>
          <p:nvPr>
            <p:ph type="sldNum" sz="quarter" idx="10"/>
          </p:nvPr>
        </p:nvSpPr>
        <p:spPr/>
        <p:txBody>
          <a:bodyPr/>
          <a:lstStyle/>
          <a:p>
            <a:fld id="{9A30F84A-4009-4C6B-A21D-2AF0DB71A927}" type="slidenum">
              <a:rPr lang="hu-HU" smtClean="0">
                <a:solidFill>
                  <a:prstClr val="black"/>
                </a:solidFill>
              </a:rPr>
              <a:pPr/>
              <a:t>5</a:t>
            </a:fld>
            <a:endParaRPr lang="hu-HU">
              <a:solidFill>
                <a:prstClr val="black"/>
              </a:solidFill>
            </a:endParaRPr>
          </a:p>
        </p:txBody>
      </p:sp>
    </p:spTree>
    <p:extLst>
      <p:ext uri="{BB962C8B-B14F-4D97-AF65-F5344CB8AC3E}">
        <p14:creationId xmlns:p14="http://schemas.microsoft.com/office/powerpoint/2010/main" val="205940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a:t>
            </a:r>
            <a:r>
              <a:rPr lang="hu-HU" sz="1200" b="0" kern="1200" dirty="0">
                <a:solidFill>
                  <a:schemeClr val="tx1"/>
                </a:solidFill>
                <a:effectLst/>
                <a:latin typeface="+mn-lt"/>
                <a:ea typeface="+mn-ea"/>
                <a:cs typeface="+mn-cs"/>
              </a:rPr>
              <a:t>- </a:t>
            </a:r>
            <a:r>
              <a:rPr lang="hu-HU" b="1" i="1" dirty="0">
                <a:solidFill>
                  <a:schemeClr val="tx1"/>
                </a:solidFill>
                <a:effectLst/>
              </a:rPr>
              <a:t>A Bárány és a kis bárányok </a:t>
            </a:r>
            <a:r>
              <a:rPr lang="hu-HU" dirty="0">
                <a:solidFill>
                  <a:schemeClr val="tx1"/>
                </a:solidFill>
                <a:effectLst/>
              </a:rPr>
              <a:t>(18. oldal)</a:t>
            </a:r>
          </a:p>
          <a:p>
            <a:pPr>
              <a:lnSpc>
                <a:spcPct val="100000"/>
              </a:lnSpc>
            </a:pPr>
            <a:endParaRPr lang="hu-HU" dirty="0">
              <a:solidFill>
                <a:schemeClr val="tx1"/>
              </a:solidFill>
              <a:effectLst/>
            </a:endParaRPr>
          </a:p>
          <a:p>
            <a:pPr>
              <a:lnSpc>
                <a:spcPct val="100000"/>
              </a:lnSpc>
            </a:pPr>
            <a:r>
              <a:rPr lang="hu-HU" dirty="0">
                <a:solidFill>
                  <a:schemeClr val="tx1"/>
                </a:solidFill>
                <a:effectLst/>
              </a:rPr>
              <a:t>A Biblia gyakran említi </a:t>
            </a:r>
            <a:r>
              <a:rPr lang="hu-HU" b="1" dirty="0">
                <a:solidFill>
                  <a:schemeClr val="tx1"/>
                </a:solidFill>
                <a:effectLst/>
              </a:rPr>
              <a:t>a pásztor (Jézus) és a nyája </a:t>
            </a:r>
            <a:r>
              <a:rPr lang="hu-HU" dirty="0">
                <a:solidFill>
                  <a:schemeClr val="tx1"/>
                </a:solidFill>
                <a:effectLst/>
              </a:rPr>
              <a:t>példáját (</a:t>
            </a:r>
            <a:r>
              <a:rPr lang="hu-HU" b="1" i="1" dirty="0" err="1">
                <a:solidFill>
                  <a:schemeClr val="tx1"/>
                </a:solidFill>
                <a:effectLst/>
              </a:rPr>
              <a:t>Jn</a:t>
            </a:r>
            <a:r>
              <a:rPr lang="hu-HU" b="1" i="1" dirty="0">
                <a:solidFill>
                  <a:schemeClr val="tx1"/>
                </a:solidFill>
                <a:effectLst/>
              </a:rPr>
              <a:t> 10:11-18</a:t>
            </a:r>
            <a:r>
              <a:rPr lang="hu-HU" dirty="0">
                <a:solidFill>
                  <a:schemeClr val="tx1"/>
                </a:solidFill>
                <a:effectLst/>
              </a:rPr>
              <a:t>) . Általában </a:t>
            </a:r>
            <a:r>
              <a:rPr lang="hu-HU" b="1" dirty="0">
                <a:solidFill>
                  <a:schemeClr val="tx1"/>
                </a:solidFill>
                <a:effectLst/>
              </a:rPr>
              <a:t>a lelkipásztor a pásztor </a:t>
            </a:r>
            <a:r>
              <a:rPr lang="hu-HU" dirty="0">
                <a:solidFill>
                  <a:schemeClr val="tx1"/>
                </a:solidFill>
                <a:effectLst/>
              </a:rPr>
              <a:t>a helyi gyülekezetben. „A </a:t>
            </a:r>
            <a:r>
              <a:rPr lang="hu-HU" b="1" dirty="0">
                <a:solidFill>
                  <a:schemeClr val="tx1"/>
                </a:solidFill>
                <a:effectLst/>
              </a:rPr>
              <a:t>Jelenések könyvében </a:t>
            </a:r>
            <a:r>
              <a:rPr lang="hu-HU" dirty="0">
                <a:solidFill>
                  <a:schemeClr val="tx1"/>
                </a:solidFill>
                <a:effectLst/>
              </a:rPr>
              <a:t>a hét gyülekezetnek küldött levél </a:t>
            </a:r>
            <a:r>
              <a:rPr lang="hu-HU" b="1" dirty="0">
                <a:solidFill>
                  <a:schemeClr val="tx1"/>
                </a:solidFill>
                <a:effectLst/>
              </a:rPr>
              <a:t>a gyülekezet angyalának </a:t>
            </a:r>
            <a:r>
              <a:rPr lang="hu-HU" dirty="0">
                <a:solidFill>
                  <a:schemeClr val="tx1"/>
                </a:solidFill>
                <a:effectLst/>
              </a:rPr>
              <a:t>nevezi a pásztort, és nagy mértékben felelőssé teszi a gyülekezet lelki állapotáért.” De </a:t>
            </a:r>
            <a:r>
              <a:rPr lang="hu-HU" b="1" dirty="0">
                <a:solidFill>
                  <a:schemeClr val="tx1"/>
                </a:solidFill>
                <a:effectLst/>
              </a:rPr>
              <a:t>kiknek</a:t>
            </a:r>
            <a:r>
              <a:rPr lang="hu-HU" b="0" dirty="0">
                <a:solidFill>
                  <a:schemeClr val="tx1"/>
                </a:solidFill>
                <a:effectLst/>
              </a:rPr>
              <a:t> a </a:t>
            </a:r>
            <a:r>
              <a:rPr lang="hu-HU" b="1" dirty="0">
                <a:solidFill>
                  <a:schemeClr val="tx1"/>
                </a:solidFill>
                <a:effectLst/>
              </a:rPr>
              <a:t>szolgálatának</a:t>
            </a:r>
            <a:r>
              <a:rPr lang="hu-HU" dirty="0">
                <a:solidFill>
                  <a:schemeClr val="tx1"/>
                </a:solidFill>
                <a:effectLst/>
              </a:rPr>
              <a:t> az </a:t>
            </a:r>
            <a:r>
              <a:rPr lang="hu-HU" b="1" dirty="0">
                <a:solidFill>
                  <a:schemeClr val="tx1"/>
                </a:solidFill>
                <a:effectLst/>
              </a:rPr>
              <a:t>gyümölcsei</a:t>
            </a:r>
            <a:r>
              <a:rPr lang="hu-HU" dirty="0">
                <a:solidFill>
                  <a:schemeClr val="tx1"/>
                </a:solidFill>
                <a:effectLst/>
              </a:rPr>
              <a:t> a </a:t>
            </a:r>
            <a:r>
              <a:rPr lang="hu-HU" b="1" dirty="0">
                <a:solidFill>
                  <a:schemeClr val="tx1"/>
                </a:solidFill>
                <a:effectLst/>
              </a:rPr>
              <a:t>„kis bárányok”</a:t>
            </a:r>
            <a:r>
              <a:rPr lang="hu-HU" b="0" dirty="0">
                <a:solidFill>
                  <a:schemeClr val="tx1"/>
                </a:solidFill>
                <a:effectLst/>
              </a:rPr>
              <a:t>? </a:t>
            </a:r>
            <a:r>
              <a:rPr lang="hu-HU" dirty="0">
                <a:solidFill>
                  <a:schemeClr val="tx1"/>
                </a:solidFill>
                <a:effectLst/>
              </a:rPr>
              <a:t>A „bárányok” munkájának „eredményei” ők, akik </a:t>
            </a:r>
            <a:r>
              <a:rPr lang="hu-HU" b="1" dirty="0">
                <a:solidFill>
                  <a:schemeClr val="tx1"/>
                </a:solidFill>
                <a:effectLst/>
              </a:rPr>
              <a:t>a hétköznapi keresztyének </a:t>
            </a:r>
            <a:r>
              <a:rPr lang="hu-HU" dirty="0">
                <a:solidFill>
                  <a:schemeClr val="tx1"/>
                </a:solidFill>
                <a:effectLst/>
              </a:rPr>
              <a:t>ebben a példázatban. Talán ebből következik, hogy a keresztyén </a:t>
            </a:r>
            <a:r>
              <a:rPr lang="hu-HU" b="1" dirty="0">
                <a:solidFill>
                  <a:schemeClr val="tx1"/>
                </a:solidFill>
                <a:effectLst/>
              </a:rPr>
              <a:t>gyülekezet növekedése </a:t>
            </a:r>
            <a:r>
              <a:rPr lang="hu-HU" dirty="0">
                <a:solidFill>
                  <a:schemeClr val="tx1"/>
                </a:solidFill>
                <a:effectLst/>
              </a:rPr>
              <a:t>elsősorban a </a:t>
            </a:r>
            <a:r>
              <a:rPr lang="hu-HU" b="1" dirty="0">
                <a:solidFill>
                  <a:schemeClr val="tx1"/>
                </a:solidFill>
                <a:effectLst/>
              </a:rPr>
              <a:t>tagok növekedésén </a:t>
            </a:r>
            <a:r>
              <a:rPr lang="hu-HU" dirty="0">
                <a:solidFill>
                  <a:schemeClr val="tx1"/>
                </a:solidFill>
                <a:effectLst/>
              </a:rPr>
              <a:t>múlik és nem a pásztorén. Természetesen a gyülekezet pásztora is </a:t>
            </a:r>
            <a:r>
              <a:rPr lang="hu-HU" b="1" dirty="0">
                <a:solidFill>
                  <a:schemeClr val="tx1"/>
                </a:solidFill>
                <a:effectLst/>
              </a:rPr>
              <a:t>a Nagy Pásztor egy „báránya”</a:t>
            </a:r>
            <a:r>
              <a:rPr lang="hu-HU" dirty="0">
                <a:solidFill>
                  <a:schemeClr val="tx1"/>
                </a:solidFill>
                <a:effectLst/>
              </a:rPr>
              <a:t>, aki „kis bárányokat” nevel. Sajnos az is előfordul, hogy több testvér és testvérnő </a:t>
            </a:r>
            <a:r>
              <a:rPr lang="hu-HU" b="1" dirty="0">
                <a:solidFill>
                  <a:schemeClr val="tx1"/>
                </a:solidFill>
                <a:effectLst/>
              </a:rPr>
              <a:t>elveszíti „termékenységét.”</a:t>
            </a:r>
            <a:r>
              <a:rPr lang="hu-HU" b="0" dirty="0">
                <a:solidFill>
                  <a:schemeClr val="tx1"/>
                </a:solidFill>
                <a:effectLst/>
              </a:rPr>
              <a:t>, amint belefáradnak </a:t>
            </a:r>
            <a:r>
              <a:rPr lang="hu-HU" dirty="0">
                <a:solidFill>
                  <a:schemeClr val="tx1"/>
                </a:solidFill>
                <a:effectLst/>
              </a:rPr>
              <a:t>a gyülekezet építésébe. </a:t>
            </a:r>
          </a:p>
          <a:p>
            <a:pPr>
              <a:lnSpc>
                <a:spcPct val="100000"/>
              </a:lnSpc>
            </a:pPr>
            <a:endParaRPr lang="hu-HU" dirty="0">
              <a:solidFill>
                <a:schemeClr val="tx1"/>
              </a:solidFill>
              <a:effectLst/>
            </a:endParaRPr>
          </a:p>
          <a:p>
            <a:pPr>
              <a:lnSpc>
                <a:spcPct val="100000"/>
              </a:lnSpc>
            </a:pPr>
            <a:r>
              <a:rPr lang="hu-HU" b="1" dirty="0">
                <a:solidFill>
                  <a:schemeClr val="tx1"/>
                </a:solidFill>
                <a:effectLst/>
              </a:rPr>
              <a:t>Mit</a:t>
            </a:r>
            <a:r>
              <a:rPr lang="hu-HU" dirty="0">
                <a:solidFill>
                  <a:schemeClr val="tx1"/>
                </a:solidFill>
                <a:effectLst/>
              </a:rPr>
              <a:t> kell azoknak az embereknek </a:t>
            </a:r>
            <a:r>
              <a:rPr lang="hu-HU" b="1" dirty="0">
                <a:solidFill>
                  <a:schemeClr val="tx1"/>
                </a:solidFill>
                <a:effectLst/>
              </a:rPr>
              <a:t>cselekedniük</a:t>
            </a:r>
            <a:r>
              <a:rPr lang="hu-HU" dirty="0">
                <a:solidFill>
                  <a:schemeClr val="tx1"/>
                </a:solidFill>
                <a:effectLst/>
              </a:rPr>
              <a:t>, akiket </a:t>
            </a:r>
            <a:r>
              <a:rPr lang="hu-HU" b="1" dirty="0">
                <a:solidFill>
                  <a:schemeClr val="tx1"/>
                </a:solidFill>
                <a:effectLst/>
              </a:rPr>
              <a:t>pásztoroknak és tanítóknak </a:t>
            </a:r>
            <a:r>
              <a:rPr lang="hu-HU" dirty="0">
                <a:solidFill>
                  <a:schemeClr val="tx1"/>
                </a:solidFill>
                <a:effectLst/>
              </a:rPr>
              <a:t>(szolgálati ajándékok) hívnak a gyülekezetben? Ők kell, hogy </a:t>
            </a:r>
            <a:r>
              <a:rPr lang="hu-HU" b="1" dirty="0">
                <a:solidFill>
                  <a:schemeClr val="tx1"/>
                </a:solidFill>
                <a:effectLst/>
              </a:rPr>
              <a:t>felkészítsék</a:t>
            </a:r>
            <a:r>
              <a:rPr lang="hu-HU" dirty="0">
                <a:solidFill>
                  <a:schemeClr val="tx1"/>
                </a:solidFill>
                <a:effectLst/>
              </a:rPr>
              <a:t> a szenteket (</a:t>
            </a:r>
            <a:r>
              <a:rPr lang="hu-HU" b="1" i="1" dirty="0" err="1">
                <a:solidFill>
                  <a:schemeClr val="tx1"/>
                </a:solidFill>
                <a:effectLst/>
              </a:rPr>
              <a:t>Ef</a:t>
            </a:r>
            <a:r>
              <a:rPr lang="hu-HU" b="1" i="1" dirty="0">
                <a:solidFill>
                  <a:schemeClr val="tx1"/>
                </a:solidFill>
                <a:effectLst/>
              </a:rPr>
              <a:t> 4:11-12</a:t>
            </a:r>
            <a:r>
              <a:rPr lang="hu-HU" dirty="0">
                <a:solidFill>
                  <a:schemeClr val="tx1"/>
                </a:solidFill>
                <a:effectLst/>
              </a:rPr>
              <a:t>) a </a:t>
            </a:r>
            <a:r>
              <a:rPr lang="hu-HU" b="1" dirty="0">
                <a:solidFill>
                  <a:schemeClr val="tx1"/>
                </a:solidFill>
                <a:effectLst/>
              </a:rPr>
              <a:t>munkára</a:t>
            </a:r>
            <a:r>
              <a:rPr lang="hu-HU" dirty="0">
                <a:solidFill>
                  <a:schemeClr val="tx1"/>
                </a:solidFill>
                <a:effectLst/>
              </a:rPr>
              <a:t>. A </a:t>
            </a:r>
            <a:r>
              <a:rPr lang="hu-HU" b="1" dirty="0">
                <a:solidFill>
                  <a:schemeClr val="tx1"/>
                </a:solidFill>
                <a:effectLst/>
              </a:rPr>
              <a:t>szentek</a:t>
            </a:r>
            <a:r>
              <a:rPr lang="hu-HU" dirty="0">
                <a:solidFill>
                  <a:schemeClr val="tx1"/>
                </a:solidFill>
                <a:effectLst/>
              </a:rPr>
              <a:t> a hívők a gyülekezetben, akik </a:t>
            </a:r>
            <a:r>
              <a:rPr lang="hu-HU" b="1" dirty="0">
                <a:solidFill>
                  <a:schemeClr val="tx1"/>
                </a:solidFill>
                <a:effectLst/>
              </a:rPr>
              <a:t>megtisztultak bűneiktől </a:t>
            </a:r>
            <a:r>
              <a:rPr lang="hu-HU" dirty="0">
                <a:solidFill>
                  <a:schemeClr val="tx1"/>
                </a:solidFill>
                <a:effectLst/>
              </a:rPr>
              <a:t>a Jézus </a:t>
            </a:r>
            <a:r>
              <a:rPr lang="hu-HU" b="1" dirty="0">
                <a:solidFill>
                  <a:schemeClr val="tx1"/>
                </a:solidFill>
                <a:effectLst/>
              </a:rPr>
              <a:t>Krisztusban </a:t>
            </a:r>
            <a:r>
              <a:rPr lang="hu-HU" b="0" dirty="0">
                <a:solidFill>
                  <a:schemeClr val="tx1"/>
                </a:solidFill>
                <a:effectLst/>
              </a:rPr>
              <a:t>való </a:t>
            </a:r>
            <a:r>
              <a:rPr lang="hu-HU" b="1" dirty="0">
                <a:solidFill>
                  <a:schemeClr val="tx1"/>
                </a:solidFill>
                <a:effectLst/>
              </a:rPr>
              <a:t>hitük </a:t>
            </a:r>
            <a:r>
              <a:rPr lang="hu-HU" dirty="0">
                <a:solidFill>
                  <a:schemeClr val="tx1"/>
                </a:solidFill>
                <a:effectLst/>
              </a:rPr>
              <a:t>által. Így most már szentek, mert Krisztusban vannak, és Isten </a:t>
            </a:r>
            <a:r>
              <a:rPr lang="hu-HU" b="1" dirty="0">
                <a:solidFill>
                  <a:schemeClr val="tx1"/>
                </a:solidFill>
                <a:effectLst/>
              </a:rPr>
              <a:t>Krisztusban elrejtve </a:t>
            </a:r>
            <a:r>
              <a:rPr lang="hu-HU" dirty="0">
                <a:solidFill>
                  <a:schemeClr val="tx1"/>
                </a:solidFill>
                <a:effectLst/>
              </a:rPr>
              <a:t>látja őket. Azok az emberek, akik megtérnek, </a:t>
            </a:r>
            <a:r>
              <a:rPr lang="hu-HU" b="1" dirty="0">
                <a:solidFill>
                  <a:schemeClr val="tx1"/>
                </a:solidFill>
                <a:effectLst/>
              </a:rPr>
              <a:t>újjászületnek</a:t>
            </a:r>
            <a:r>
              <a:rPr lang="hu-HU" dirty="0">
                <a:solidFill>
                  <a:schemeClr val="tx1"/>
                </a:solidFill>
                <a:effectLst/>
              </a:rPr>
              <a:t> még csecsemők, </a:t>
            </a:r>
            <a:r>
              <a:rPr lang="hu-HU" b="1" dirty="0">
                <a:solidFill>
                  <a:schemeClr val="tx1"/>
                </a:solidFill>
                <a:effectLst/>
              </a:rPr>
              <a:t>növekedniük s tanulniuk </a:t>
            </a:r>
            <a:r>
              <a:rPr lang="hu-HU" dirty="0">
                <a:solidFill>
                  <a:schemeClr val="tx1"/>
                </a:solidFill>
                <a:effectLst/>
              </a:rPr>
              <a:t>kell.</a:t>
            </a:r>
          </a:p>
          <a:p>
            <a:pPr>
              <a:lnSpc>
                <a:spcPct val="100000"/>
              </a:lnSpc>
            </a:pPr>
            <a:endParaRPr lang="hu-HU"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i="1" dirty="0" err="1">
                <a:solidFill>
                  <a:schemeClr val="tx1"/>
                </a:solidFill>
                <a:effectLst/>
                <a:latin typeface="+mn-lt"/>
                <a:ea typeface="Times New Roman" panose="02020603050405020304" pitchFamily="18" charset="0"/>
              </a:rPr>
              <a:t>Ef</a:t>
            </a:r>
            <a:r>
              <a:rPr lang="hu-HU" sz="1200" b="1" i="1" dirty="0">
                <a:solidFill>
                  <a:schemeClr val="tx1"/>
                </a:solidFill>
                <a:effectLst/>
                <a:latin typeface="+mn-lt"/>
                <a:ea typeface="Times New Roman" panose="02020603050405020304" pitchFamily="18" charset="0"/>
              </a:rPr>
              <a:t> 4:11-12</a:t>
            </a:r>
            <a:r>
              <a:rPr lang="hu-HU" sz="1200" i="1" dirty="0">
                <a:solidFill>
                  <a:schemeClr val="tx1"/>
                </a:solidFill>
                <a:effectLst/>
                <a:latin typeface="+mn-lt"/>
                <a:ea typeface="Times New Roman" panose="02020603050405020304" pitchFamily="18" charset="0"/>
              </a:rPr>
              <a:t> És </a:t>
            </a:r>
            <a:r>
              <a:rPr lang="hu-HU" sz="1200" b="1" i="1" dirty="0">
                <a:solidFill>
                  <a:schemeClr val="tx1"/>
                </a:solidFill>
                <a:effectLst/>
                <a:latin typeface="+mn-lt"/>
                <a:ea typeface="Times New Roman" panose="02020603050405020304" pitchFamily="18" charset="0"/>
              </a:rPr>
              <a:t>ő "adott"</a:t>
            </a:r>
            <a:r>
              <a:rPr lang="hu-HU" sz="1200" i="1" dirty="0">
                <a:solidFill>
                  <a:schemeClr val="tx1"/>
                </a:solidFill>
                <a:effectLst/>
                <a:latin typeface="+mn-lt"/>
                <a:ea typeface="Times New Roman" panose="02020603050405020304" pitchFamily="18" charset="0"/>
              </a:rPr>
              <a:t> némelyeket apostolokul, másokat prófétákul, ismét másokat evangélistákul, vagy pásztorokul és </a:t>
            </a:r>
            <a:r>
              <a:rPr lang="hu-HU" sz="1200" i="1" dirty="0" err="1">
                <a:solidFill>
                  <a:schemeClr val="tx1"/>
                </a:solidFill>
                <a:effectLst/>
                <a:latin typeface="+mn-lt"/>
                <a:ea typeface="Times New Roman" panose="02020603050405020304" pitchFamily="18" charset="0"/>
              </a:rPr>
              <a:t>tanítókul</a:t>
            </a:r>
            <a:r>
              <a:rPr lang="hu-HU" sz="1200" i="1" dirty="0">
                <a:solidFill>
                  <a:schemeClr val="tx1"/>
                </a:solidFill>
                <a:effectLst/>
                <a:latin typeface="+mn-lt"/>
                <a:ea typeface="Times New Roman" panose="02020603050405020304" pitchFamily="18" charset="0"/>
              </a:rPr>
              <a:t>, hogy </a:t>
            </a:r>
            <a:r>
              <a:rPr lang="hu-HU" sz="1200" b="1" i="1" dirty="0">
                <a:solidFill>
                  <a:schemeClr val="tx1"/>
                </a:solidFill>
                <a:effectLst/>
                <a:latin typeface="+mn-lt"/>
                <a:ea typeface="Times New Roman" panose="02020603050405020304" pitchFamily="18" charset="0"/>
              </a:rPr>
              <a:t>felkészítse</a:t>
            </a:r>
            <a:r>
              <a:rPr lang="hu-HU" sz="1200" i="1" dirty="0">
                <a:solidFill>
                  <a:schemeClr val="tx1"/>
                </a:solidFill>
                <a:effectLst/>
                <a:latin typeface="+mn-lt"/>
                <a:ea typeface="Times New Roman" panose="02020603050405020304" pitchFamily="18" charset="0"/>
              </a:rPr>
              <a:t> a szenteket a </a:t>
            </a:r>
            <a:r>
              <a:rPr lang="hu-HU" sz="1200" b="1" i="1" dirty="0">
                <a:solidFill>
                  <a:schemeClr val="tx1"/>
                </a:solidFill>
                <a:effectLst/>
                <a:latin typeface="+mn-lt"/>
                <a:ea typeface="Times New Roman" panose="02020603050405020304" pitchFamily="18" charset="0"/>
              </a:rPr>
              <a:t>szolgálat</a:t>
            </a:r>
            <a:r>
              <a:rPr lang="hu-HU" sz="1200" i="1" dirty="0">
                <a:solidFill>
                  <a:schemeClr val="tx1"/>
                </a:solidFill>
                <a:effectLst/>
                <a:latin typeface="+mn-lt"/>
                <a:ea typeface="Times New Roman" panose="02020603050405020304" pitchFamily="18" charset="0"/>
              </a:rPr>
              <a:t> végzésére, a Krisztus testének </a:t>
            </a:r>
            <a:r>
              <a:rPr lang="hu-HU" sz="1200" b="1" i="1" dirty="0">
                <a:solidFill>
                  <a:schemeClr val="tx1"/>
                </a:solidFill>
                <a:effectLst/>
                <a:latin typeface="+mn-lt"/>
                <a:ea typeface="Times New Roman" panose="02020603050405020304" pitchFamily="18" charset="0"/>
              </a:rPr>
              <a:t>építésére</a:t>
            </a:r>
            <a:r>
              <a:rPr lang="hu-HU" sz="1200" i="1" dirty="0">
                <a:solidFill>
                  <a:schemeClr val="tx1"/>
                </a:solidFill>
                <a:effectLst/>
                <a:latin typeface="+mn-lt"/>
                <a:ea typeface="Times New Roman" panose="02020603050405020304" pitchFamily="18" charset="0"/>
              </a:rPr>
              <a:t>,</a:t>
            </a:r>
            <a:endParaRPr lang="hu-HU" i="1"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solidFill>
                  <a:schemeClr val="tx1"/>
                </a:solidFill>
                <a:effectLst/>
              </a:rPr>
              <a:t>Jézus azt parancsolta: </a:t>
            </a:r>
            <a:r>
              <a:rPr lang="hu-HU" i="1" dirty="0">
                <a:solidFill>
                  <a:schemeClr val="tx1"/>
                </a:solidFill>
                <a:effectLst/>
              </a:rPr>
              <a:t>„Menjetek el tehát, tegyetek tanítvánnyá minden népet, megkeresztelve </a:t>
            </a:r>
            <a:r>
              <a:rPr lang="hu-HU" i="0" dirty="0">
                <a:solidFill>
                  <a:schemeClr val="tx1"/>
                </a:solidFill>
                <a:effectLst/>
              </a:rPr>
              <a:t>(bemerítve) </a:t>
            </a:r>
            <a:r>
              <a:rPr lang="hu-HU" i="1" dirty="0">
                <a:solidFill>
                  <a:schemeClr val="tx1"/>
                </a:solidFill>
                <a:effectLst/>
              </a:rPr>
              <a:t>őket az Atyának, a Fiúnak és a Szentléleknek nevében,” </a:t>
            </a:r>
            <a:r>
              <a:rPr lang="hu-HU" dirty="0">
                <a:solidFill>
                  <a:schemeClr val="tx1"/>
                </a:solidFill>
                <a:effectLst/>
              </a:rPr>
              <a:t>(</a:t>
            </a:r>
            <a:r>
              <a:rPr lang="hu-HU" b="1" i="1" dirty="0" err="1">
                <a:solidFill>
                  <a:schemeClr val="tx1"/>
                </a:solidFill>
                <a:effectLst/>
              </a:rPr>
              <a:t>Mt</a:t>
            </a:r>
            <a:r>
              <a:rPr lang="hu-HU" b="1" i="1" dirty="0">
                <a:solidFill>
                  <a:schemeClr val="tx1"/>
                </a:solidFill>
                <a:effectLst/>
              </a:rPr>
              <a:t> 28:19</a:t>
            </a:r>
            <a:r>
              <a:rPr lang="hu-HU" dirty="0">
                <a:solidFill>
                  <a:schemeClr val="tx1"/>
                </a:solidFill>
                <a:effectLst/>
              </a:rPr>
              <a:t>). </a:t>
            </a:r>
            <a:r>
              <a:rPr lang="hu-HU" sz="1200" kern="1200" dirty="0">
                <a:solidFill>
                  <a:schemeClr val="tx1"/>
                </a:solidFill>
                <a:effectLst/>
                <a:latin typeface="+mn-lt"/>
                <a:ea typeface="+mn-ea"/>
                <a:cs typeface="+mn-cs"/>
              </a:rPr>
              <a:t>Viszont az </a:t>
            </a:r>
            <a:r>
              <a:rPr lang="hu-HU" sz="1200" b="1" kern="1200" dirty="0">
                <a:solidFill>
                  <a:schemeClr val="tx1"/>
                </a:solidFill>
                <a:effectLst/>
                <a:latin typeface="+mn-lt"/>
                <a:ea typeface="+mn-ea"/>
                <a:cs typeface="+mn-cs"/>
              </a:rPr>
              <a:t>új hívők lelkesek </a:t>
            </a:r>
            <a:r>
              <a:rPr lang="hu-HU" sz="1200" kern="1200" dirty="0">
                <a:solidFill>
                  <a:schemeClr val="tx1"/>
                </a:solidFill>
                <a:effectLst/>
                <a:latin typeface="+mn-lt"/>
                <a:ea typeface="+mn-ea"/>
                <a:cs typeface="+mn-cs"/>
              </a:rPr>
              <a:t>és </a:t>
            </a:r>
            <a:r>
              <a:rPr lang="hu-HU" sz="1200" b="1" kern="1200" dirty="0">
                <a:solidFill>
                  <a:schemeClr val="tx1"/>
                </a:solidFill>
                <a:effectLst/>
                <a:latin typeface="+mn-lt"/>
                <a:ea typeface="+mn-ea"/>
                <a:cs typeface="+mn-cs"/>
              </a:rPr>
              <a:t>hatékonyak</a:t>
            </a:r>
            <a:r>
              <a:rPr lang="hu-HU" sz="1200" kern="1200" dirty="0">
                <a:solidFill>
                  <a:schemeClr val="tx1"/>
                </a:solidFill>
                <a:effectLst/>
                <a:latin typeface="+mn-lt"/>
                <a:ea typeface="+mn-ea"/>
                <a:cs typeface="+mn-cs"/>
              </a:rPr>
              <a:t> tudnak lenni a </a:t>
            </a:r>
            <a:r>
              <a:rPr lang="hu-HU" sz="1200" b="1" kern="1200" dirty="0">
                <a:solidFill>
                  <a:schemeClr val="tx1"/>
                </a:solidFill>
                <a:effectLst/>
                <a:latin typeface="+mn-lt"/>
                <a:ea typeface="+mn-ea"/>
                <a:cs typeface="+mn-cs"/>
              </a:rPr>
              <a:t>bizonyságtételben</a:t>
            </a:r>
            <a:r>
              <a:rPr lang="hu-HU" sz="1200" kern="1200" dirty="0">
                <a:solidFill>
                  <a:schemeClr val="tx1"/>
                </a:solidFill>
                <a:effectLst/>
                <a:latin typeface="+mn-lt"/>
                <a:ea typeface="+mn-ea"/>
                <a:cs typeface="+mn-cs"/>
              </a:rPr>
              <a:t>, bátorítsuk is erre őket. Osszák meg azt, amit személyesen </a:t>
            </a:r>
            <a:r>
              <a:rPr lang="hu-HU" sz="1200" b="1" kern="1200" dirty="0">
                <a:solidFill>
                  <a:schemeClr val="tx1"/>
                </a:solidFill>
                <a:effectLst/>
                <a:latin typeface="+mn-lt"/>
                <a:ea typeface="+mn-ea"/>
                <a:cs typeface="+mn-cs"/>
              </a:rPr>
              <a:t>megtapasztaltak</a:t>
            </a:r>
            <a:r>
              <a:rPr lang="hu-HU" sz="1200" kern="1200" dirty="0">
                <a:solidFill>
                  <a:schemeClr val="tx1"/>
                </a:solidFill>
                <a:effectLst/>
                <a:latin typeface="+mn-lt"/>
                <a:ea typeface="+mn-ea"/>
                <a:cs typeface="+mn-cs"/>
              </a:rPr>
              <a:t> a Krisztussal való találkozások által. Tegyék ezt </a:t>
            </a:r>
            <a:r>
              <a:rPr lang="hu-HU" sz="1200" b="1" kern="1200" dirty="0">
                <a:solidFill>
                  <a:schemeClr val="tx1"/>
                </a:solidFill>
                <a:effectLst/>
                <a:latin typeface="+mn-lt"/>
                <a:ea typeface="+mn-ea"/>
                <a:cs typeface="+mn-cs"/>
              </a:rPr>
              <a:t>annak ellenére</a:t>
            </a:r>
            <a:r>
              <a:rPr lang="hu-HU" sz="1200" kern="1200" dirty="0">
                <a:solidFill>
                  <a:schemeClr val="tx1"/>
                </a:solidFill>
                <a:effectLst/>
                <a:latin typeface="+mn-lt"/>
                <a:ea typeface="+mn-ea"/>
                <a:cs typeface="+mn-cs"/>
              </a:rPr>
              <a:t>, hogy még </a:t>
            </a:r>
            <a:r>
              <a:rPr lang="hu-HU" sz="1200" b="1" kern="1200" dirty="0">
                <a:solidFill>
                  <a:schemeClr val="tx1"/>
                </a:solidFill>
                <a:effectLst/>
                <a:latin typeface="+mn-lt"/>
                <a:ea typeface="+mn-ea"/>
                <a:cs typeface="+mn-cs"/>
              </a:rPr>
              <a:t>sok mindent nem értenek</a:t>
            </a:r>
            <a:r>
              <a:rPr lang="hu-HU" sz="1200" kern="1200" dirty="0">
                <a:solidFill>
                  <a:schemeClr val="tx1"/>
                </a:solidFill>
                <a:effectLst/>
                <a:latin typeface="+mn-lt"/>
                <a:ea typeface="+mn-ea"/>
                <a:cs typeface="+mn-cs"/>
              </a:rPr>
              <a:t>, tudnak, de azt igen, </a:t>
            </a:r>
            <a:r>
              <a:rPr lang="hu-HU" sz="1200" b="1" kern="1200" dirty="0">
                <a:solidFill>
                  <a:schemeClr val="tx1"/>
                </a:solidFill>
                <a:effectLst/>
                <a:latin typeface="+mn-lt"/>
                <a:ea typeface="+mn-ea"/>
                <a:cs typeface="+mn-cs"/>
              </a:rPr>
              <a:t>mit végzett a Szent Szellem </a:t>
            </a:r>
            <a:r>
              <a:rPr lang="hu-HU" sz="1200" kern="1200" dirty="0">
                <a:solidFill>
                  <a:schemeClr val="tx1"/>
                </a:solidFill>
                <a:effectLst/>
                <a:latin typeface="+mn-lt"/>
                <a:ea typeface="+mn-ea"/>
                <a:cs typeface="+mn-cs"/>
              </a:rPr>
              <a:t>az életükben. Segítsük őket ebben.</a:t>
            </a:r>
          </a:p>
        </p:txBody>
      </p:sp>
      <p:sp>
        <p:nvSpPr>
          <p:cNvPr id="4" name="Dia számának helye 3"/>
          <p:cNvSpPr>
            <a:spLocks noGrp="1"/>
          </p:cNvSpPr>
          <p:nvPr>
            <p:ph type="sldNum" sz="quarter" idx="10"/>
          </p:nvPr>
        </p:nvSpPr>
        <p:spPr/>
        <p:txBody>
          <a:bodyPr/>
          <a:lstStyle/>
          <a:p>
            <a:fld id="{9A30F84A-4009-4C6B-A21D-2AF0DB71A927}" type="slidenum">
              <a:rPr lang="hu-HU" smtClean="0"/>
              <a:t>6</a:t>
            </a:fld>
            <a:endParaRPr lang="hu-HU"/>
          </a:p>
        </p:txBody>
      </p:sp>
    </p:spTree>
    <p:extLst>
      <p:ext uri="{BB962C8B-B14F-4D97-AF65-F5344CB8AC3E}">
        <p14:creationId xmlns:p14="http://schemas.microsoft.com/office/powerpoint/2010/main" val="19117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a:t>
            </a:r>
            <a:r>
              <a:rPr lang="hu-HU" sz="1200" b="0" kern="1200" dirty="0">
                <a:solidFill>
                  <a:schemeClr val="tx1"/>
                </a:solidFill>
                <a:effectLst/>
                <a:latin typeface="+mn-lt"/>
                <a:ea typeface="+mn-ea"/>
                <a:cs typeface="+mn-cs"/>
              </a:rPr>
              <a:t>- </a:t>
            </a:r>
            <a:r>
              <a:rPr lang="hu-HU" sz="1200" b="1" i="1" dirty="0">
                <a:solidFill>
                  <a:schemeClr val="tx1"/>
                </a:solidFill>
                <a:effectLst/>
                <a:latin typeface="+mn-lt"/>
                <a:cs typeface="Arial" panose="020B0604020202020204" pitchFamily="34" charset="0"/>
              </a:rPr>
              <a:t>Szívtől-szívig; Hitből-hitbe </a:t>
            </a:r>
            <a:r>
              <a:rPr lang="hu-HU" sz="1200" b="0" dirty="0">
                <a:solidFill>
                  <a:schemeClr val="tx1"/>
                </a:solidFill>
                <a:effectLst/>
                <a:latin typeface="+mn-lt"/>
                <a:cs typeface="Arial" panose="020B0604020202020204" pitchFamily="34" charset="0"/>
              </a:rPr>
              <a:t>(17-18. oldal)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1" dirty="0">
              <a:solidFill>
                <a:schemeClr val="tx1"/>
              </a:solidFill>
              <a:effectLst/>
              <a:latin typeface="+mn-lt"/>
              <a:cs typeface="Arial" panose="020B0604020202020204" pitchFamily="34" charset="0"/>
            </a:endParaRPr>
          </a:p>
          <a:p>
            <a:pPr>
              <a:lnSpc>
                <a:spcPct val="100000"/>
              </a:lnSpc>
            </a:pPr>
            <a:r>
              <a:rPr lang="hu-HU" sz="1200" kern="1200" dirty="0">
                <a:solidFill>
                  <a:schemeClr val="tx1"/>
                </a:solidFill>
                <a:effectLst/>
                <a:latin typeface="+mn-lt"/>
                <a:ea typeface="+mn-ea"/>
                <a:cs typeface="+mn-cs"/>
              </a:rPr>
              <a:t>Akik </a:t>
            </a:r>
            <a:r>
              <a:rPr lang="hu-HU" sz="1200" b="1" kern="1200" dirty="0">
                <a:solidFill>
                  <a:schemeClr val="tx1"/>
                </a:solidFill>
                <a:effectLst/>
                <a:latin typeface="+mn-lt"/>
                <a:ea typeface="+mn-ea"/>
                <a:cs typeface="+mn-cs"/>
              </a:rPr>
              <a:t>Krisztusba</a:t>
            </a:r>
            <a:r>
              <a:rPr lang="hu-HU" sz="1200" kern="1200" dirty="0">
                <a:solidFill>
                  <a:schemeClr val="tx1"/>
                </a:solidFill>
                <a:effectLst/>
                <a:latin typeface="+mn-lt"/>
                <a:ea typeface="+mn-ea"/>
                <a:cs typeface="+mn-cs"/>
              </a:rPr>
              <a:t> vetették </a:t>
            </a:r>
            <a:r>
              <a:rPr lang="hu-HU" sz="1200" b="1" kern="1200" dirty="0">
                <a:solidFill>
                  <a:schemeClr val="tx1"/>
                </a:solidFill>
                <a:effectLst/>
                <a:latin typeface="+mn-lt"/>
                <a:ea typeface="+mn-ea"/>
                <a:cs typeface="+mn-cs"/>
              </a:rPr>
              <a:t>hitüket</a:t>
            </a:r>
            <a:r>
              <a:rPr lang="hu-HU" sz="1200" kern="1200" dirty="0">
                <a:solidFill>
                  <a:schemeClr val="tx1"/>
                </a:solidFill>
                <a:effectLst/>
                <a:latin typeface="+mn-lt"/>
                <a:ea typeface="+mn-ea"/>
                <a:cs typeface="+mn-cs"/>
              </a:rPr>
              <a:t> és e hit által </a:t>
            </a:r>
            <a:r>
              <a:rPr lang="hu-HU" sz="1200" b="1" kern="1200" dirty="0">
                <a:solidFill>
                  <a:schemeClr val="tx1"/>
                </a:solidFill>
                <a:effectLst/>
                <a:latin typeface="+mn-lt"/>
                <a:ea typeface="+mn-ea"/>
                <a:cs typeface="+mn-cs"/>
              </a:rPr>
              <a:t>életük megváltozott</a:t>
            </a:r>
            <a:r>
              <a:rPr lang="hu-HU" sz="1200" kern="1200" dirty="0">
                <a:solidFill>
                  <a:schemeClr val="tx1"/>
                </a:solidFill>
                <a:effectLst/>
                <a:latin typeface="+mn-lt"/>
                <a:ea typeface="+mn-ea"/>
                <a:cs typeface="+mn-cs"/>
              </a:rPr>
              <a:t>, azoknak a bizonyságtételét e személyes hittapasztalatból fakadó </a:t>
            </a:r>
            <a:r>
              <a:rPr lang="hu-HU" sz="1200" b="1" kern="1200" dirty="0">
                <a:solidFill>
                  <a:schemeClr val="tx1"/>
                </a:solidFill>
                <a:effectLst/>
                <a:latin typeface="+mn-lt"/>
                <a:ea typeface="+mn-ea"/>
                <a:cs typeface="+mn-cs"/>
              </a:rPr>
              <a:t>meggyőződés</a:t>
            </a:r>
            <a:r>
              <a:rPr lang="hu-HU" sz="1200" kern="1200" dirty="0">
                <a:solidFill>
                  <a:schemeClr val="tx1"/>
                </a:solidFill>
                <a:effectLst/>
                <a:latin typeface="+mn-lt"/>
                <a:ea typeface="+mn-ea"/>
                <a:cs typeface="+mn-cs"/>
              </a:rPr>
              <a:t> hatja át. Ebből kifolyólag </a:t>
            </a:r>
            <a:r>
              <a:rPr lang="hu-HU" sz="1200" b="1" kern="1200" dirty="0">
                <a:solidFill>
                  <a:schemeClr val="tx1"/>
                </a:solidFill>
                <a:effectLst/>
                <a:latin typeface="+mn-lt"/>
                <a:ea typeface="+mn-ea"/>
                <a:cs typeface="+mn-cs"/>
              </a:rPr>
              <a:t>őszinte szívvel </a:t>
            </a:r>
            <a:r>
              <a:rPr lang="hu-HU" sz="1200" kern="1200" dirty="0">
                <a:solidFill>
                  <a:schemeClr val="tx1"/>
                </a:solidFill>
                <a:effectLst/>
                <a:latin typeface="+mn-lt"/>
                <a:ea typeface="+mn-ea"/>
                <a:cs typeface="+mn-cs"/>
              </a:rPr>
              <a:t>tanúskodnak Jézus Krisztusról, mint </a:t>
            </a:r>
            <a:r>
              <a:rPr lang="hu-HU" sz="1200" b="1" kern="1200" dirty="0">
                <a:solidFill>
                  <a:schemeClr val="tx1"/>
                </a:solidFill>
                <a:effectLst/>
                <a:latin typeface="+mn-lt"/>
                <a:ea typeface="+mn-ea"/>
                <a:cs typeface="+mn-cs"/>
              </a:rPr>
              <a:t>személyes megváltójukról</a:t>
            </a:r>
            <a:r>
              <a:rPr lang="hu-HU" sz="1200" kern="1200" dirty="0">
                <a:solidFill>
                  <a:schemeClr val="tx1"/>
                </a:solidFill>
                <a:effectLst/>
                <a:latin typeface="+mn-lt"/>
                <a:ea typeface="+mn-ea"/>
                <a:cs typeface="+mn-cs"/>
              </a:rPr>
              <a:t>. Ez a hit párosul a </a:t>
            </a:r>
            <a:r>
              <a:rPr lang="hu-HU" sz="1200" b="1" kern="1200" dirty="0">
                <a:solidFill>
                  <a:schemeClr val="tx1"/>
                </a:solidFill>
                <a:effectLst/>
                <a:latin typeface="+mn-lt"/>
                <a:ea typeface="+mn-ea"/>
                <a:cs typeface="+mn-cs"/>
              </a:rPr>
              <a:t>Szent Szellem </a:t>
            </a:r>
            <a:r>
              <a:rPr lang="hu-HU" sz="1200" kern="1200" dirty="0">
                <a:solidFill>
                  <a:schemeClr val="tx1"/>
                </a:solidFill>
                <a:effectLst/>
                <a:latin typeface="+mn-lt"/>
                <a:ea typeface="+mn-ea"/>
                <a:cs typeface="+mn-cs"/>
              </a:rPr>
              <a:t>által szívükbe áradt és az elveszettek iránt megnyilvánuló </a:t>
            </a:r>
            <a:r>
              <a:rPr lang="hu-HU" sz="1200" b="1" kern="1200" dirty="0">
                <a:solidFill>
                  <a:schemeClr val="tx1"/>
                </a:solidFill>
                <a:effectLst/>
                <a:latin typeface="+mn-lt"/>
                <a:ea typeface="+mn-ea"/>
                <a:cs typeface="+mn-cs"/>
              </a:rPr>
              <a:t>szeretettel </a:t>
            </a:r>
            <a:r>
              <a:rPr lang="hu-HU" sz="1200" kern="1200" dirty="0">
                <a:solidFill>
                  <a:schemeClr val="tx1"/>
                </a:solidFill>
                <a:effectLst/>
                <a:latin typeface="+mn-lt"/>
                <a:ea typeface="+mn-ea"/>
                <a:cs typeface="+mn-cs"/>
              </a:rPr>
              <a:t>(</a:t>
            </a:r>
            <a:r>
              <a:rPr lang="hu-HU" sz="1200" b="1" i="1" kern="1200" dirty="0">
                <a:solidFill>
                  <a:schemeClr val="tx1"/>
                </a:solidFill>
                <a:effectLst/>
                <a:latin typeface="+mn-lt"/>
                <a:ea typeface="+mn-ea"/>
                <a:cs typeface="+mn-cs"/>
              </a:rPr>
              <a:t>Róm 5:5</a:t>
            </a:r>
            <a:r>
              <a:rPr lang="hu-HU" sz="1200" kern="1200" dirty="0">
                <a:solidFill>
                  <a:schemeClr val="tx1"/>
                </a:solidFill>
                <a:effectLst/>
                <a:latin typeface="+mn-lt"/>
                <a:ea typeface="+mn-ea"/>
                <a:cs typeface="+mn-cs"/>
              </a:rPr>
              <a:t>). </a:t>
            </a:r>
          </a:p>
          <a:p>
            <a:pPr>
              <a:lnSpc>
                <a:spcPct val="100000"/>
              </a:lnSpc>
            </a:pP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i="1" kern="1200" dirty="0">
                <a:solidFill>
                  <a:schemeClr val="tx1"/>
                </a:solidFill>
                <a:effectLst/>
                <a:latin typeface="+mn-lt"/>
                <a:ea typeface="+mn-ea"/>
                <a:cs typeface="+mn-cs"/>
              </a:rPr>
              <a:t>Róm 5:5</a:t>
            </a:r>
            <a:r>
              <a:rPr lang="hu-HU" sz="1200" i="1" kern="1200" dirty="0">
                <a:solidFill>
                  <a:schemeClr val="tx1"/>
                </a:solidFill>
                <a:effectLst/>
                <a:latin typeface="+mn-lt"/>
                <a:ea typeface="+mn-ea"/>
                <a:cs typeface="+mn-cs"/>
              </a:rPr>
              <a:t> a reménység pedig nem szégyenít meg, mert </a:t>
            </a:r>
            <a:r>
              <a:rPr lang="hu-HU" sz="1200" b="1" i="1" kern="1200" dirty="0">
                <a:solidFill>
                  <a:schemeClr val="tx1"/>
                </a:solidFill>
                <a:effectLst/>
                <a:latin typeface="+mn-lt"/>
                <a:ea typeface="+mn-ea"/>
                <a:cs typeface="+mn-cs"/>
              </a:rPr>
              <a:t>szívünkbe áradt </a:t>
            </a:r>
            <a:r>
              <a:rPr lang="hu-HU" sz="1200" i="1" kern="1200" dirty="0">
                <a:solidFill>
                  <a:schemeClr val="tx1"/>
                </a:solidFill>
                <a:effectLst/>
                <a:latin typeface="+mn-lt"/>
                <a:ea typeface="+mn-ea"/>
                <a:cs typeface="+mn-cs"/>
              </a:rPr>
              <a:t>az </a:t>
            </a:r>
            <a:r>
              <a:rPr lang="hu-HU" sz="1200" b="1" i="1" kern="1200" dirty="0">
                <a:solidFill>
                  <a:schemeClr val="tx1"/>
                </a:solidFill>
                <a:effectLst/>
                <a:latin typeface="+mn-lt"/>
                <a:ea typeface="+mn-ea"/>
                <a:cs typeface="+mn-cs"/>
              </a:rPr>
              <a:t>Isten szeretete </a:t>
            </a:r>
            <a:r>
              <a:rPr lang="hu-HU" sz="1200" i="1" kern="1200" dirty="0">
                <a:solidFill>
                  <a:schemeClr val="tx1"/>
                </a:solidFill>
                <a:effectLst/>
                <a:latin typeface="+mn-lt"/>
                <a:ea typeface="+mn-ea"/>
                <a:cs typeface="+mn-cs"/>
              </a:rPr>
              <a:t>a nekünk adatott </a:t>
            </a:r>
            <a:r>
              <a:rPr lang="hu-HU" sz="1200" b="1" i="1" kern="1200" dirty="0">
                <a:solidFill>
                  <a:schemeClr val="tx1"/>
                </a:solidFill>
                <a:effectLst/>
                <a:latin typeface="+mn-lt"/>
                <a:ea typeface="+mn-ea"/>
                <a:cs typeface="+mn-cs"/>
              </a:rPr>
              <a:t>Szentlélek által</a:t>
            </a:r>
            <a:r>
              <a:rPr lang="hu-HU" sz="1200" i="1" kern="1200" dirty="0">
                <a:solidFill>
                  <a:schemeClr val="tx1"/>
                </a:solidFill>
                <a:effectLst/>
                <a:latin typeface="+mn-lt"/>
                <a:ea typeface="+mn-ea"/>
                <a:cs typeface="+mn-cs"/>
              </a:rPr>
              <a:t>.</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Az ilyen forrásból táplálkozó bizonyságtétel, az arra </a:t>
            </a:r>
            <a:r>
              <a:rPr lang="hu-HU" sz="1200" b="1" kern="1200" dirty="0">
                <a:solidFill>
                  <a:schemeClr val="tx1"/>
                </a:solidFill>
                <a:effectLst/>
                <a:latin typeface="+mn-lt"/>
                <a:ea typeface="+mn-ea"/>
                <a:cs typeface="+mn-cs"/>
              </a:rPr>
              <a:t>nyitott szívben </a:t>
            </a:r>
            <a:r>
              <a:rPr lang="hu-HU" sz="1200" kern="1200" dirty="0">
                <a:solidFill>
                  <a:schemeClr val="tx1"/>
                </a:solidFill>
                <a:effectLst/>
                <a:latin typeface="+mn-lt"/>
                <a:ea typeface="+mn-ea"/>
                <a:cs typeface="+mn-cs"/>
              </a:rPr>
              <a:t>a Szent Szellem által </a:t>
            </a:r>
            <a:r>
              <a:rPr lang="hu-HU" sz="1200" b="1" kern="1200" dirty="0">
                <a:solidFill>
                  <a:schemeClr val="tx1"/>
                </a:solidFill>
                <a:effectLst/>
                <a:latin typeface="+mn-lt"/>
                <a:ea typeface="+mn-ea"/>
                <a:cs typeface="+mn-cs"/>
              </a:rPr>
              <a:t>hitet ébreszt</a:t>
            </a:r>
            <a:r>
              <a:rPr lang="hu-HU" sz="1200" kern="1200" dirty="0">
                <a:solidFill>
                  <a:schemeClr val="tx1"/>
                </a:solidFill>
                <a:effectLst/>
                <a:latin typeface="+mn-lt"/>
                <a:ea typeface="+mn-ea"/>
                <a:cs typeface="+mn-cs"/>
              </a:rPr>
              <a:t>, mely során megvalósul, hogy az evangélium igazsága hitből, hitbe jutva, szívtől szívig hat (</a:t>
            </a:r>
            <a:r>
              <a:rPr lang="hu-HU" sz="1200" b="1" i="1" kern="1200" dirty="0">
                <a:solidFill>
                  <a:schemeClr val="tx1"/>
                </a:solidFill>
                <a:effectLst/>
                <a:latin typeface="+mn-lt"/>
                <a:ea typeface="+mn-ea"/>
                <a:cs typeface="+mn-cs"/>
              </a:rPr>
              <a:t>Róm 1:16-17</a:t>
            </a:r>
            <a:r>
              <a:rPr lang="hu-HU" sz="1200" kern="1200" dirty="0">
                <a:solidFill>
                  <a:schemeClr val="tx1"/>
                </a:solidFill>
                <a:effectLst/>
                <a:latin typeface="+mn-lt"/>
                <a:ea typeface="+mn-ea"/>
                <a:cs typeface="+mn-cs"/>
              </a:rPr>
              <a:t>).</a:t>
            </a:r>
          </a:p>
          <a:p>
            <a:pPr>
              <a:lnSpc>
                <a:spcPct val="100000"/>
              </a:lnSpc>
            </a:pPr>
            <a:endParaRPr lang="hu-H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i="1" kern="1200" dirty="0">
                <a:solidFill>
                  <a:schemeClr val="tx1"/>
                </a:solidFill>
                <a:effectLst/>
                <a:latin typeface="+mn-lt"/>
                <a:ea typeface="+mn-ea"/>
                <a:cs typeface="+mn-cs"/>
              </a:rPr>
              <a:t>Róm 1:16-17</a:t>
            </a:r>
            <a:r>
              <a:rPr lang="hu-HU" sz="1200" i="1" kern="1200" dirty="0">
                <a:solidFill>
                  <a:schemeClr val="tx1"/>
                </a:solidFill>
                <a:effectLst/>
                <a:latin typeface="+mn-lt"/>
                <a:ea typeface="+mn-ea"/>
                <a:cs typeface="+mn-cs"/>
              </a:rPr>
              <a:t> Mert nem szégyellem az evangéliumot, hiszen Isten ereje az, minden hívőnek üdvösségére, elsőként zsidónak, de görögnek is, mert Isten a maga igazságát nyilatkoztatja ki benne </a:t>
            </a:r>
            <a:r>
              <a:rPr lang="hu-HU" sz="1200" b="1" i="1" kern="1200" dirty="0">
                <a:solidFill>
                  <a:schemeClr val="tx1"/>
                </a:solidFill>
                <a:effectLst/>
                <a:latin typeface="+mn-lt"/>
                <a:ea typeface="+mn-ea"/>
                <a:cs typeface="+mn-cs"/>
              </a:rPr>
              <a:t>hitből hitbe</a:t>
            </a:r>
            <a:r>
              <a:rPr lang="hu-HU" sz="1200" i="1" kern="1200" dirty="0">
                <a:solidFill>
                  <a:schemeClr val="tx1"/>
                </a:solidFill>
                <a:effectLst/>
                <a:latin typeface="+mn-lt"/>
                <a:ea typeface="+mn-ea"/>
                <a:cs typeface="+mn-cs"/>
              </a:rPr>
              <a:t>, ahogyan meg van írva: "Az igaz ember pedig hitből fog élni.</a:t>
            </a:r>
          </a:p>
          <a:p>
            <a:pPr>
              <a:lnSpc>
                <a:spcPct val="100000"/>
              </a:lnSpc>
            </a:pPr>
            <a:endParaRPr lang="hu-HU" sz="1200" b="0" kern="1200" dirty="0">
              <a:solidFill>
                <a:schemeClr val="tx1"/>
              </a:solidFill>
              <a:effectLst/>
              <a:latin typeface="+mn-lt"/>
              <a:ea typeface="+mn-ea"/>
              <a:cs typeface="+mn-cs"/>
            </a:endParaRPr>
          </a:p>
          <a:p>
            <a:pPr>
              <a:lnSpc>
                <a:spcPct val="100000"/>
              </a:lnSpc>
            </a:pPr>
            <a:r>
              <a:rPr lang="hu-HU" sz="1200" b="0" kern="1200" dirty="0">
                <a:solidFill>
                  <a:schemeClr val="tx1"/>
                </a:solidFill>
                <a:effectLst/>
                <a:latin typeface="+mn-lt"/>
                <a:ea typeface="+mn-ea"/>
                <a:cs typeface="+mn-cs"/>
              </a:rPr>
              <a:t>Az</a:t>
            </a:r>
            <a:r>
              <a:rPr lang="hu-HU" sz="1200" b="1" kern="1200" dirty="0">
                <a:solidFill>
                  <a:schemeClr val="tx1"/>
                </a:solidFill>
                <a:effectLst/>
                <a:latin typeface="+mn-lt"/>
                <a:ea typeface="+mn-ea"/>
                <a:cs typeface="+mn-cs"/>
              </a:rPr>
              <a:t> új hívők </a:t>
            </a:r>
            <a:r>
              <a:rPr lang="hu-HU" sz="1200" kern="1200" dirty="0">
                <a:solidFill>
                  <a:schemeClr val="tx1"/>
                </a:solidFill>
                <a:effectLst/>
                <a:latin typeface="+mn-lt"/>
                <a:ea typeface="+mn-ea"/>
                <a:cs typeface="+mn-cs"/>
              </a:rPr>
              <a:t>esetében ez természetes egyszerűséggel történik, mert oly </a:t>
            </a:r>
            <a:r>
              <a:rPr lang="hu-HU" sz="1200" b="1" kern="1200" dirty="0">
                <a:solidFill>
                  <a:schemeClr val="tx1"/>
                </a:solidFill>
                <a:effectLst/>
                <a:latin typeface="+mn-lt"/>
                <a:ea typeface="+mn-ea"/>
                <a:cs typeface="+mn-cs"/>
              </a:rPr>
              <a:t>eleven</a:t>
            </a:r>
            <a:r>
              <a:rPr lang="hu-HU" sz="1200" kern="1200" dirty="0">
                <a:solidFill>
                  <a:schemeClr val="tx1"/>
                </a:solidFill>
                <a:effectLst/>
                <a:latin typeface="+mn-lt"/>
                <a:ea typeface="+mn-ea"/>
                <a:cs typeface="+mn-cs"/>
              </a:rPr>
              <a:t> bennük a megtérés, a Krisztussal való találkozás és az ebből fakadó szabadulás, életváltozás </a:t>
            </a:r>
            <a:r>
              <a:rPr lang="hu-HU" sz="1200" b="1" kern="1200" dirty="0">
                <a:solidFill>
                  <a:schemeClr val="tx1"/>
                </a:solidFill>
                <a:effectLst/>
                <a:latin typeface="+mn-lt"/>
                <a:ea typeface="+mn-ea"/>
                <a:cs typeface="+mn-cs"/>
              </a:rPr>
              <a:t>tapasztalata</a:t>
            </a:r>
            <a:r>
              <a:rPr lang="hu-HU" sz="1200" kern="1200" dirty="0">
                <a:solidFill>
                  <a:schemeClr val="tx1"/>
                </a:solidFill>
                <a:effectLst/>
                <a:latin typeface="+mn-lt"/>
                <a:ea typeface="+mn-ea"/>
                <a:cs typeface="+mn-cs"/>
              </a:rPr>
              <a:t>. A </a:t>
            </a:r>
            <a:r>
              <a:rPr lang="hu-HU" sz="1200" b="1" kern="1200" dirty="0">
                <a:solidFill>
                  <a:schemeClr val="tx1"/>
                </a:solidFill>
                <a:effectLst/>
                <a:latin typeface="+mn-lt"/>
                <a:ea typeface="+mn-ea"/>
                <a:cs typeface="+mn-cs"/>
              </a:rPr>
              <a:t>régebb óta </a:t>
            </a:r>
            <a:r>
              <a:rPr lang="hu-HU" sz="1200" kern="1200" dirty="0">
                <a:solidFill>
                  <a:schemeClr val="tx1"/>
                </a:solidFill>
                <a:effectLst/>
                <a:latin typeface="+mn-lt"/>
                <a:ea typeface="+mn-ea"/>
                <a:cs typeface="+mn-cs"/>
              </a:rPr>
              <a:t>Krisztust követő keresztyének </a:t>
            </a:r>
            <a:r>
              <a:rPr lang="hu-HU" sz="1200" b="1" kern="1200" dirty="0">
                <a:solidFill>
                  <a:schemeClr val="tx1"/>
                </a:solidFill>
                <a:effectLst/>
                <a:latin typeface="+mn-lt"/>
                <a:ea typeface="+mn-ea"/>
                <a:cs typeface="+mn-cs"/>
              </a:rPr>
              <a:t>időnként elhallgatnak</a:t>
            </a:r>
            <a:r>
              <a:rPr lang="hu-HU" sz="1200" kern="1200" dirty="0">
                <a:solidFill>
                  <a:schemeClr val="tx1"/>
                </a:solidFill>
                <a:effectLst/>
                <a:latin typeface="+mn-lt"/>
                <a:ea typeface="+mn-ea"/>
                <a:cs typeface="+mn-cs"/>
              </a:rPr>
              <a:t>, de aki imádságban Istentől </a:t>
            </a:r>
            <a:r>
              <a:rPr lang="hu-HU" sz="1200" b="1" kern="1200" dirty="0">
                <a:solidFill>
                  <a:schemeClr val="tx1"/>
                </a:solidFill>
                <a:effectLst/>
                <a:latin typeface="+mn-lt"/>
                <a:ea typeface="+mn-ea"/>
                <a:cs typeface="+mn-cs"/>
              </a:rPr>
              <a:t>kéri és keresi </a:t>
            </a:r>
            <a:r>
              <a:rPr lang="hu-HU" sz="1200" kern="1200" dirty="0">
                <a:solidFill>
                  <a:schemeClr val="tx1"/>
                </a:solidFill>
                <a:effectLst/>
                <a:latin typeface="+mn-lt"/>
                <a:ea typeface="+mn-ea"/>
                <a:cs typeface="+mn-cs"/>
              </a:rPr>
              <a:t>a bizonyságtétel lehetőségét és e lehetőséget </a:t>
            </a:r>
            <a:r>
              <a:rPr lang="hu-HU" sz="1200" b="1" kern="1200" dirty="0">
                <a:solidFill>
                  <a:schemeClr val="tx1"/>
                </a:solidFill>
                <a:effectLst/>
                <a:latin typeface="+mn-lt"/>
                <a:ea typeface="+mn-ea"/>
                <a:cs typeface="+mn-cs"/>
              </a:rPr>
              <a:t>megragadva</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megosztja</a:t>
            </a:r>
            <a:r>
              <a:rPr lang="hu-HU" sz="1200" kern="1200" dirty="0">
                <a:solidFill>
                  <a:schemeClr val="tx1"/>
                </a:solidFill>
                <a:effectLst/>
                <a:latin typeface="+mn-lt"/>
                <a:ea typeface="+mn-ea"/>
                <a:cs typeface="+mn-cs"/>
              </a:rPr>
              <a:t> másokkal </a:t>
            </a:r>
            <a:r>
              <a:rPr lang="hu-HU" sz="1200" b="1" kern="1200" dirty="0">
                <a:solidFill>
                  <a:schemeClr val="tx1"/>
                </a:solidFill>
                <a:effectLst/>
                <a:latin typeface="+mn-lt"/>
                <a:ea typeface="+mn-ea"/>
                <a:cs typeface="+mn-cs"/>
              </a:rPr>
              <a:t>hitét</a:t>
            </a:r>
            <a:r>
              <a:rPr lang="hu-HU" sz="1200" kern="1200" dirty="0">
                <a:solidFill>
                  <a:schemeClr val="tx1"/>
                </a:solidFill>
                <a:effectLst/>
                <a:latin typeface="+mn-lt"/>
                <a:ea typeface="+mn-ea"/>
                <a:cs typeface="+mn-cs"/>
              </a:rPr>
              <a:t>, újra megtapasztalja annak </a:t>
            </a:r>
            <a:r>
              <a:rPr lang="hu-HU" sz="1200" b="1" kern="1200" dirty="0">
                <a:solidFill>
                  <a:schemeClr val="tx1"/>
                </a:solidFill>
                <a:effectLst/>
                <a:latin typeface="+mn-lt"/>
                <a:ea typeface="+mn-ea"/>
                <a:cs typeface="+mn-cs"/>
              </a:rPr>
              <a:t>örömét</a:t>
            </a:r>
            <a:r>
              <a:rPr lang="hu-HU" sz="1200" kern="1200" dirty="0">
                <a:solidFill>
                  <a:schemeClr val="tx1"/>
                </a:solidFill>
                <a:effectLst/>
                <a:latin typeface="+mn-lt"/>
                <a:ea typeface="+mn-ea"/>
                <a:cs typeface="+mn-cs"/>
              </a:rPr>
              <a:t>. Ez az öröm semmivel </a:t>
            </a:r>
            <a:r>
              <a:rPr lang="hu-HU" sz="1200" b="1" kern="1200" dirty="0">
                <a:solidFill>
                  <a:schemeClr val="tx1"/>
                </a:solidFill>
                <a:effectLst/>
                <a:latin typeface="+mn-lt"/>
                <a:ea typeface="+mn-ea"/>
                <a:cs typeface="+mn-cs"/>
              </a:rPr>
              <a:t>nem pótolható</a:t>
            </a:r>
            <a:r>
              <a:rPr lang="hu-HU" sz="1200" kern="1200" dirty="0">
                <a:solidFill>
                  <a:schemeClr val="tx1"/>
                </a:solidFill>
                <a:effectLst/>
                <a:latin typeface="+mn-lt"/>
                <a:ea typeface="+mn-ea"/>
                <a:cs typeface="+mn-cs"/>
              </a:rPr>
              <a:t>, hozzá semmilyen </a:t>
            </a:r>
            <a:r>
              <a:rPr lang="hu-HU" sz="1200" b="1" kern="1200" dirty="0">
                <a:solidFill>
                  <a:schemeClr val="tx1"/>
                </a:solidFill>
                <a:effectLst/>
                <a:latin typeface="+mn-lt"/>
                <a:ea typeface="+mn-ea"/>
                <a:cs typeface="+mn-cs"/>
              </a:rPr>
              <a:t>evilági öröm </a:t>
            </a:r>
            <a:r>
              <a:rPr lang="hu-HU" sz="1200" kern="1200" dirty="0">
                <a:solidFill>
                  <a:schemeClr val="tx1"/>
                </a:solidFill>
                <a:effectLst/>
                <a:latin typeface="+mn-lt"/>
                <a:ea typeface="+mn-ea"/>
                <a:cs typeface="+mn-cs"/>
              </a:rPr>
              <a:t>nem fogható.</a:t>
            </a:r>
            <a:r>
              <a:rPr lang="hu-HU" dirty="0">
                <a:solidFill>
                  <a:schemeClr val="tx1"/>
                </a:solidFill>
                <a:effectLst/>
              </a:rPr>
              <a:t> </a:t>
            </a:r>
          </a:p>
          <a:p>
            <a:pPr>
              <a:lnSpc>
                <a:spcPct val="100000"/>
              </a:lnSpc>
            </a:pPr>
            <a:endParaRPr lang="hu-HU" sz="1200" i="1" kern="1200" dirty="0">
              <a:solidFill>
                <a:schemeClr val="tx1"/>
              </a:solidFill>
              <a:effectLst/>
              <a:latin typeface="+mn-lt"/>
              <a:ea typeface="+mn-ea"/>
              <a:cs typeface="+mn-cs"/>
            </a:endParaRPr>
          </a:p>
          <a:p>
            <a:pPr>
              <a:lnSpc>
                <a:spcPct val="100000"/>
              </a:lnSpc>
            </a:pPr>
            <a:r>
              <a:rPr lang="hu-HU" sz="1200" b="1" kern="1200" dirty="0">
                <a:solidFill>
                  <a:schemeClr val="tx1"/>
                </a:solidFill>
                <a:effectLst/>
                <a:latin typeface="+mn-lt"/>
                <a:ea typeface="+mn-ea"/>
                <a:cs typeface="+mn-cs"/>
              </a:rPr>
              <a:t>Jó példa </a:t>
            </a:r>
            <a:r>
              <a:rPr lang="hu-HU" sz="1200" kern="1200" dirty="0">
                <a:solidFill>
                  <a:schemeClr val="tx1"/>
                </a:solidFill>
                <a:effectLst/>
                <a:latin typeface="+mn-lt"/>
                <a:ea typeface="+mn-ea"/>
                <a:cs typeface="+mn-cs"/>
              </a:rPr>
              <a:t>erre is </a:t>
            </a:r>
            <a:r>
              <a:rPr lang="hu-HU" sz="1200" b="1" kern="1200" dirty="0">
                <a:solidFill>
                  <a:schemeClr val="tx1"/>
                </a:solidFill>
                <a:effectLst/>
                <a:latin typeface="+mn-lt"/>
                <a:ea typeface="+mn-ea"/>
                <a:cs typeface="+mn-cs"/>
              </a:rPr>
              <a:t>Pál apostol</a:t>
            </a:r>
            <a:r>
              <a:rPr lang="hu-HU" sz="1200" kern="1200" dirty="0">
                <a:solidFill>
                  <a:schemeClr val="tx1"/>
                </a:solidFill>
                <a:effectLst/>
                <a:latin typeface="+mn-lt"/>
                <a:ea typeface="+mn-ea"/>
                <a:cs typeface="+mn-cs"/>
              </a:rPr>
              <a:t>, aki vallást tett arról, hogy a bizonyságtételre és a lélekmentés evangéliumi szolgálatára a </a:t>
            </a:r>
            <a:r>
              <a:rPr lang="hu-HU" sz="1200" b="1" kern="1200" dirty="0">
                <a:solidFill>
                  <a:schemeClr val="tx1"/>
                </a:solidFill>
                <a:effectLst/>
                <a:latin typeface="+mn-lt"/>
                <a:ea typeface="+mn-ea"/>
                <a:cs typeface="+mn-cs"/>
              </a:rPr>
              <a:t>Krisztus</a:t>
            </a:r>
            <a:r>
              <a:rPr lang="hu-HU" sz="1200" kern="1200" dirty="0">
                <a:solidFill>
                  <a:schemeClr val="tx1"/>
                </a:solidFill>
                <a:effectLst/>
                <a:latin typeface="+mn-lt"/>
                <a:ea typeface="+mn-ea"/>
                <a:cs typeface="+mn-cs"/>
              </a:rPr>
              <a:t> érdemtelenül kapott </a:t>
            </a:r>
            <a:r>
              <a:rPr lang="hu-HU" sz="1200" b="1" kern="1200" dirty="0">
                <a:solidFill>
                  <a:schemeClr val="tx1"/>
                </a:solidFill>
                <a:effectLst/>
                <a:latin typeface="+mn-lt"/>
                <a:ea typeface="+mn-ea"/>
                <a:cs typeface="+mn-cs"/>
              </a:rPr>
              <a:t>szeretete késztette</a:t>
            </a:r>
            <a:r>
              <a:rPr lang="hu-HU" sz="1200" kern="1200" dirty="0">
                <a:solidFill>
                  <a:schemeClr val="tx1"/>
                </a:solidFill>
                <a:effectLst/>
                <a:latin typeface="+mn-lt"/>
                <a:ea typeface="+mn-ea"/>
                <a:cs typeface="+mn-cs"/>
              </a:rPr>
              <a:t>, s ezért nem hallgathatta azt el (</a:t>
            </a:r>
            <a:r>
              <a:rPr lang="hu-HU" sz="1200" b="1" i="1" kern="1200" dirty="0">
                <a:solidFill>
                  <a:schemeClr val="tx1"/>
                </a:solidFill>
                <a:effectLst/>
                <a:latin typeface="+mn-lt"/>
                <a:ea typeface="+mn-ea"/>
                <a:cs typeface="+mn-cs"/>
              </a:rPr>
              <a:t>2Kor 5:14-15</a:t>
            </a:r>
            <a:r>
              <a:rPr lang="hu-HU" sz="1200" kern="1200" dirty="0">
                <a:solidFill>
                  <a:schemeClr val="tx1"/>
                </a:solidFill>
                <a:effectLst/>
                <a:latin typeface="+mn-lt"/>
                <a:ea typeface="+mn-ea"/>
                <a:cs typeface="+mn-cs"/>
              </a:rPr>
              <a:t>).</a:t>
            </a:r>
            <a:r>
              <a:rPr lang="hu-HU" dirty="0">
                <a:solidFill>
                  <a:schemeClr val="tx1"/>
                </a:solidFill>
                <a:effectLst/>
              </a:rPr>
              <a:t> </a:t>
            </a:r>
          </a:p>
          <a:p>
            <a:pPr>
              <a:lnSpc>
                <a:spcPct val="100000"/>
              </a:lnSpc>
            </a:pPr>
            <a:endParaRPr lang="hu-HU" sz="1200" b="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2Kor 5:14-15</a:t>
            </a:r>
            <a:r>
              <a:rPr lang="hu-HU" sz="1200" i="1" kern="1200" dirty="0">
                <a:solidFill>
                  <a:schemeClr val="tx1"/>
                </a:solidFill>
                <a:effectLst/>
                <a:latin typeface="+mn-lt"/>
                <a:ea typeface="+mn-ea"/>
                <a:cs typeface="+mn-cs"/>
              </a:rPr>
              <a:t> Mert a </a:t>
            </a:r>
            <a:r>
              <a:rPr lang="hu-HU" sz="1200" b="1" i="1" kern="1200" dirty="0">
                <a:solidFill>
                  <a:schemeClr val="tx1"/>
                </a:solidFill>
                <a:effectLst/>
                <a:latin typeface="+mn-lt"/>
                <a:ea typeface="+mn-ea"/>
                <a:cs typeface="+mn-cs"/>
              </a:rPr>
              <a:t>Krisztus szeretete szorongat</a:t>
            </a:r>
            <a:r>
              <a:rPr lang="hu-HU" sz="1200" i="1" kern="1200" dirty="0">
                <a:solidFill>
                  <a:schemeClr val="tx1"/>
                </a:solidFill>
                <a:effectLst/>
                <a:latin typeface="+mn-lt"/>
                <a:ea typeface="+mn-ea"/>
                <a:cs typeface="+mn-cs"/>
              </a:rPr>
              <a:t> minket, mivel azt tartjuk, hogy ha egy meghalt mindenkiért, akkor mindenki </a:t>
            </a:r>
            <a:r>
              <a:rPr lang="hu-HU" sz="1200" i="1" kern="1200" dirty="0" err="1">
                <a:solidFill>
                  <a:schemeClr val="tx1"/>
                </a:solidFill>
                <a:effectLst/>
                <a:latin typeface="+mn-lt"/>
                <a:ea typeface="+mn-ea"/>
                <a:cs typeface="+mn-cs"/>
              </a:rPr>
              <a:t>meghalt;és</a:t>
            </a:r>
            <a:r>
              <a:rPr lang="hu-HU" sz="1200" i="1" kern="1200" dirty="0">
                <a:solidFill>
                  <a:schemeClr val="tx1"/>
                </a:solidFill>
                <a:effectLst/>
                <a:latin typeface="+mn-lt"/>
                <a:ea typeface="+mn-ea"/>
                <a:cs typeface="+mn-cs"/>
              </a:rPr>
              <a:t> azért halt meg mindenkiért, hogy akik élnek, többé ne önmaguknak éljenek, hanem annak, aki értük meghalt és feltámadt.</a:t>
            </a:r>
          </a:p>
          <a:p>
            <a:pPr>
              <a:lnSpc>
                <a:spcPct val="100000"/>
              </a:lnSpc>
            </a:pPr>
            <a:r>
              <a:rPr lang="hu-HU" sz="1200" kern="1200" dirty="0">
                <a:solidFill>
                  <a:schemeClr val="tx1"/>
                </a:solidFill>
                <a:effectLst/>
                <a:latin typeface="+mn-lt"/>
                <a:ea typeface="+mn-ea"/>
                <a:cs typeface="+mn-cs"/>
              </a:rPr>
              <a:t> </a:t>
            </a:r>
          </a:p>
          <a:p>
            <a:pPr lvl="0">
              <a:lnSpc>
                <a:spcPct val="100000"/>
              </a:lnSpc>
            </a:pPr>
            <a:r>
              <a:rPr lang="hu-HU" sz="1200" kern="1200" dirty="0">
                <a:solidFill>
                  <a:schemeClr val="tx1"/>
                </a:solidFill>
                <a:effectLst/>
                <a:latin typeface="+mn-lt"/>
                <a:ea typeface="+mn-ea"/>
                <a:cs typeface="+mn-cs"/>
              </a:rPr>
              <a:t>Urunk pontosan tudta, hogy eme </a:t>
            </a:r>
            <a:r>
              <a:rPr lang="hu-HU" sz="1200" b="1" kern="1200" dirty="0">
                <a:solidFill>
                  <a:schemeClr val="tx1"/>
                </a:solidFill>
                <a:effectLst/>
                <a:latin typeface="+mn-lt"/>
                <a:ea typeface="+mn-ea"/>
                <a:cs typeface="+mn-cs"/>
              </a:rPr>
              <a:t>Istentől nyert „szeretet-áradat” </a:t>
            </a:r>
            <a:r>
              <a:rPr lang="hu-HU" sz="1200" kern="1200" dirty="0">
                <a:solidFill>
                  <a:schemeClr val="tx1"/>
                </a:solidFill>
                <a:effectLst/>
                <a:latin typeface="+mn-lt"/>
                <a:ea typeface="+mn-ea"/>
                <a:cs typeface="+mn-cs"/>
              </a:rPr>
              <a:t>nélkül üres </a:t>
            </a:r>
            <a:r>
              <a:rPr lang="hu-HU" sz="1200" b="1" kern="1200" dirty="0">
                <a:solidFill>
                  <a:schemeClr val="tx1"/>
                </a:solidFill>
                <a:effectLst/>
                <a:latin typeface="+mn-lt"/>
                <a:ea typeface="+mn-ea"/>
                <a:cs typeface="+mn-cs"/>
              </a:rPr>
              <a:t>kötelességteljesítés</a:t>
            </a:r>
            <a:r>
              <a:rPr lang="hu-HU" sz="1200" kern="1200" dirty="0">
                <a:solidFill>
                  <a:schemeClr val="tx1"/>
                </a:solidFill>
                <a:effectLst/>
                <a:latin typeface="+mn-lt"/>
                <a:ea typeface="+mn-ea"/>
                <a:cs typeface="+mn-cs"/>
              </a:rPr>
              <a:t> lenne a tanítványok által végzett misszió. Ezért is hívja először őket arra, hogy </a:t>
            </a:r>
            <a:r>
              <a:rPr lang="hu-HU" sz="1200" b="1" kern="1200" dirty="0">
                <a:solidFill>
                  <a:schemeClr val="tx1"/>
                </a:solidFill>
                <a:effectLst/>
                <a:latin typeface="+mn-lt"/>
                <a:ea typeface="+mn-ea"/>
                <a:cs typeface="+mn-cs"/>
              </a:rPr>
              <a:t>imádságban</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töltsenek időt </a:t>
            </a:r>
            <a:r>
              <a:rPr lang="hu-HU" sz="1200" kern="1200" dirty="0">
                <a:solidFill>
                  <a:schemeClr val="tx1"/>
                </a:solidFill>
                <a:effectLst/>
                <a:latin typeface="+mn-lt"/>
                <a:ea typeface="+mn-ea"/>
                <a:cs typeface="+mn-cs"/>
              </a:rPr>
              <a:t>az </a:t>
            </a:r>
            <a:r>
              <a:rPr lang="hu-HU" sz="1200" b="1" kern="1200" dirty="0">
                <a:solidFill>
                  <a:schemeClr val="tx1"/>
                </a:solidFill>
                <a:effectLst/>
                <a:latin typeface="+mn-lt"/>
                <a:ea typeface="+mn-ea"/>
                <a:cs typeface="+mn-cs"/>
              </a:rPr>
              <a:t>Atyával</a:t>
            </a:r>
            <a:r>
              <a:rPr lang="hu-HU" sz="1200" kern="1200" dirty="0">
                <a:solidFill>
                  <a:schemeClr val="tx1"/>
                </a:solidFill>
                <a:effectLst/>
                <a:latin typeface="+mn-lt"/>
                <a:ea typeface="+mn-ea"/>
                <a:cs typeface="+mn-cs"/>
              </a:rPr>
              <a:t>, akinek a szíve tele van irgalommal és </a:t>
            </a:r>
            <a:r>
              <a:rPr lang="hu-HU" sz="1200" b="1" kern="1200" dirty="0">
                <a:solidFill>
                  <a:schemeClr val="tx1"/>
                </a:solidFill>
                <a:effectLst/>
                <a:latin typeface="+mn-lt"/>
                <a:ea typeface="+mn-ea"/>
                <a:cs typeface="+mn-cs"/>
              </a:rPr>
              <a:t>megmentő szeretettel </a:t>
            </a:r>
            <a:r>
              <a:rPr lang="hu-HU" sz="1200" kern="1200" dirty="0">
                <a:solidFill>
                  <a:schemeClr val="tx1"/>
                </a:solidFill>
                <a:effectLst/>
                <a:latin typeface="+mn-lt"/>
                <a:ea typeface="+mn-ea"/>
                <a:cs typeface="+mn-cs"/>
              </a:rPr>
              <a:t>a még </a:t>
            </a:r>
            <a:r>
              <a:rPr lang="hu-HU" sz="1200" b="1" kern="1200" dirty="0">
                <a:solidFill>
                  <a:schemeClr val="tx1"/>
                </a:solidFill>
                <a:effectLst/>
                <a:latin typeface="+mn-lt"/>
                <a:ea typeface="+mn-ea"/>
                <a:cs typeface="+mn-cs"/>
              </a:rPr>
              <a:t>elveszett</a:t>
            </a:r>
            <a:r>
              <a:rPr lang="hu-HU" sz="1200" kern="1200" dirty="0">
                <a:solidFill>
                  <a:schemeClr val="tx1"/>
                </a:solidFill>
                <a:effectLst/>
                <a:latin typeface="+mn-lt"/>
                <a:ea typeface="+mn-ea"/>
                <a:cs typeface="+mn-cs"/>
              </a:rPr>
              <a:t> állapotban veszteglő </a:t>
            </a:r>
            <a:r>
              <a:rPr lang="hu-HU" sz="1200" b="1" kern="1200" dirty="0">
                <a:solidFill>
                  <a:schemeClr val="tx1"/>
                </a:solidFill>
                <a:effectLst/>
                <a:latin typeface="+mn-lt"/>
                <a:ea typeface="+mn-ea"/>
                <a:cs typeface="+mn-cs"/>
              </a:rPr>
              <a:t>lelkek</a:t>
            </a:r>
            <a:r>
              <a:rPr lang="hu-HU" sz="1200" kern="1200" dirty="0">
                <a:solidFill>
                  <a:schemeClr val="tx1"/>
                </a:solidFill>
                <a:effectLst/>
                <a:latin typeface="+mn-lt"/>
                <a:ea typeface="+mn-ea"/>
                <a:cs typeface="+mn-cs"/>
              </a:rPr>
              <a:t> iránt (</a:t>
            </a:r>
            <a:r>
              <a:rPr lang="hu-HU" sz="1200" b="1" i="1" kern="1200" dirty="0" err="1">
                <a:solidFill>
                  <a:schemeClr val="tx1"/>
                </a:solidFill>
                <a:effectLst/>
                <a:latin typeface="+mn-lt"/>
                <a:ea typeface="+mn-ea"/>
                <a:cs typeface="+mn-cs"/>
              </a:rPr>
              <a:t>Lk</a:t>
            </a:r>
            <a:r>
              <a:rPr lang="hu-HU" sz="1200" b="1" i="1" kern="1200" dirty="0">
                <a:solidFill>
                  <a:schemeClr val="tx1"/>
                </a:solidFill>
                <a:effectLst/>
                <a:latin typeface="+mn-lt"/>
                <a:ea typeface="+mn-ea"/>
                <a:cs typeface="+mn-cs"/>
              </a:rPr>
              <a:t> 10:2</a:t>
            </a:r>
            <a:r>
              <a:rPr lang="hu-HU" sz="1200" b="0" i="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Ez 18:23 </a:t>
            </a:r>
            <a:r>
              <a:rPr lang="hu-HU" sz="1200" kern="1200" dirty="0">
                <a:solidFill>
                  <a:schemeClr val="tx1"/>
                </a:solidFill>
                <a:effectLst/>
                <a:latin typeface="+mn-lt"/>
                <a:ea typeface="+mn-ea"/>
                <a:cs typeface="+mn-cs"/>
              </a:rPr>
              <a:t>).</a:t>
            </a:r>
            <a:r>
              <a:rPr lang="hu-HU" sz="1200" i="1" kern="1200" dirty="0">
                <a:solidFill>
                  <a:schemeClr val="tx1"/>
                </a:solidFill>
                <a:effectLst/>
                <a:latin typeface="+mn-lt"/>
                <a:ea typeface="+mn-ea"/>
                <a:cs typeface="+mn-cs"/>
              </a:rPr>
              <a:t> </a:t>
            </a:r>
          </a:p>
          <a:p>
            <a:pPr lvl="0">
              <a:lnSpc>
                <a:spcPct val="100000"/>
              </a:lnSpc>
            </a:pPr>
            <a:endParaRPr lang="hu-HU" sz="1200"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Luk 10:2</a:t>
            </a:r>
            <a:r>
              <a:rPr lang="hu-HU" sz="1200" i="1" kern="1200" dirty="0">
                <a:solidFill>
                  <a:schemeClr val="tx1"/>
                </a:solidFill>
                <a:effectLst/>
                <a:latin typeface="+mn-lt"/>
                <a:ea typeface="+mn-ea"/>
                <a:cs typeface="+mn-cs"/>
              </a:rPr>
              <a:t> Így szólt hozzájuk: "Az </a:t>
            </a:r>
            <a:r>
              <a:rPr lang="hu-HU" sz="1200" i="1" kern="1200" dirty="0" err="1">
                <a:solidFill>
                  <a:schemeClr val="tx1"/>
                </a:solidFill>
                <a:effectLst/>
                <a:latin typeface="+mn-lt"/>
                <a:ea typeface="+mn-ea"/>
                <a:cs typeface="+mn-cs"/>
              </a:rPr>
              <a:t>aratnivaló</a:t>
            </a:r>
            <a:r>
              <a:rPr lang="hu-HU" sz="1200" i="1" kern="1200" dirty="0">
                <a:solidFill>
                  <a:schemeClr val="tx1"/>
                </a:solidFill>
                <a:effectLst/>
                <a:latin typeface="+mn-lt"/>
                <a:ea typeface="+mn-ea"/>
                <a:cs typeface="+mn-cs"/>
              </a:rPr>
              <a:t> sok, de a munkás kevés, </a:t>
            </a:r>
            <a:r>
              <a:rPr lang="hu-HU" sz="1200" b="1" i="1" kern="1200" dirty="0">
                <a:solidFill>
                  <a:schemeClr val="tx1"/>
                </a:solidFill>
                <a:effectLst/>
                <a:latin typeface="+mn-lt"/>
                <a:ea typeface="+mn-ea"/>
                <a:cs typeface="+mn-cs"/>
              </a:rPr>
              <a:t>kérjétek</a:t>
            </a:r>
            <a:r>
              <a:rPr lang="hu-HU" sz="1200" i="1" kern="1200" dirty="0">
                <a:solidFill>
                  <a:schemeClr val="tx1"/>
                </a:solidFill>
                <a:effectLst/>
                <a:latin typeface="+mn-lt"/>
                <a:ea typeface="+mn-ea"/>
                <a:cs typeface="+mn-cs"/>
              </a:rPr>
              <a:t> tehát az </a:t>
            </a:r>
            <a:r>
              <a:rPr lang="hu-HU" sz="1200" b="1" i="1" kern="1200" dirty="0">
                <a:solidFill>
                  <a:schemeClr val="tx1"/>
                </a:solidFill>
                <a:effectLst/>
                <a:latin typeface="+mn-lt"/>
                <a:ea typeface="+mn-ea"/>
                <a:cs typeface="+mn-cs"/>
              </a:rPr>
              <a:t>aratás Urát</a:t>
            </a:r>
            <a:r>
              <a:rPr lang="hu-HU" sz="1200" i="1" kern="1200" dirty="0">
                <a:solidFill>
                  <a:schemeClr val="tx1"/>
                </a:solidFill>
                <a:effectLst/>
                <a:latin typeface="+mn-lt"/>
                <a:ea typeface="+mn-ea"/>
                <a:cs typeface="+mn-cs"/>
              </a:rPr>
              <a:t>, hogy küldjön munkásokat az aratásába.</a:t>
            </a:r>
          </a:p>
          <a:p>
            <a:pPr>
              <a:lnSpc>
                <a:spcPct val="100000"/>
              </a:lnSpc>
            </a:pPr>
            <a:endParaRPr lang="hu-HU" sz="1200" i="1" kern="1200" dirty="0">
              <a:solidFill>
                <a:schemeClr val="tx1"/>
              </a:solidFill>
              <a:effectLst/>
              <a:latin typeface="+mn-lt"/>
              <a:ea typeface="+mn-ea"/>
              <a:cs typeface="+mn-cs"/>
            </a:endParaRPr>
          </a:p>
          <a:p>
            <a:pPr>
              <a:lnSpc>
                <a:spcPct val="100000"/>
              </a:lnSpc>
            </a:pPr>
            <a:r>
              <a:rPr lang="hu-HU" sz="1200" b="1" i="1" kern="1200" dirty="0">
                <a:solidFill>
                  <a:schemeClr val="tx1"/>
                </a:solidFill>
                <a:effectLst/>
                <a:latin typeface="+mn-lt"/>
                <a:ea typeface="+mn-ea"/>
                <a:cs typeface="+mn-cs"/>
              </a:rPr>
              <a:t>Ez 18:23 </a:t>
            </a:r>
            <a:r>
              <a:rPr lang="hu-HU" sz="1200" i="1" kern="1200" dirty="0">
                <a:solidFill>
                  <a:schemeClr val="tx1"/>
                </a:solidFill>
                <a:effectLst/>
                <a:latin typeface="+mn-lt"/>
                <a:ea typeface="+mn-ea"/>
                <a:cs typeface="+mn-cs"/>
              </a:rPr>
              <a:t>Hiszen nem kívánom én a bűnös ember halálát - így szól az én Uram, az Úr -, hanem azt, hogy megtérjen útjáról, és éljen.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a:solidFill>
                <a:schemeClr val="tx1"/>
              </a:solidFill>
              <a:effectLst/>
              <a:latin typeface="+mn-lt"/>
              <a:cs typeface="Arial" panose="020B0604020202020204" pitchFamily="34" charset="0"/>
            </a:endParaRPr>
          </a:p>
        </p:txBody>
      </p:sp>
      <p:sp>
        <p:nvSpPr>
          <p:cNvPr id="4" name="Dia számának helye 3"/>
          <p:cNvSpPr>
            <a:spLocks noGrp="1"/>
          </p:cNvSpPr>
          <p:nvPr>
            <p:ph type="sldNum" sz="quarter" idx="5"/>
          </p:nvPr>
        </p:nvSpPr>
        <p:spPr/>
        <p:txBody>
          <a:bodyPr/>
          <a:lstStyle/>
          <a:p>
            <a:fld id="{4B7267AA-0A55-4C61-B9FC-7DC439BABE92}" type="slidenum">
              <a:rPr lang="hu-HU" smtClean="0"/>
              <a:pPr/>
              <a:t>7</a:t>
            </a:fld>
            <a:endParaRPr lang="hu-HU"/>
          </a:p>
        </p:txBody>
      </p:sp>
    </p:spTree>
    <p:extLst>
      <p:ext uri="{BB962C8B-B14F-4D97-AF65-F5344CB8AC3E}">
        <p14:creationId xmlns:p14="http://schemas.microsoft.com/office/powerpoint/2010/main" val="423072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8FC10-F98B-56D8-35FD-FBD23BD556D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FC19DD8B-7F55-369B-3DEF-AA461F6C8F44}"/>
              </a:ext>
            </a:extLst>
          </p:cNvPr>
          <p:cNvSpPr>
            <a:spLocks noGrp="1" noRot="1" noChangeAspect="1"/>
          </p:cNvSpPr>
          <p:nvPr>
            <p:ph type="sldImg"/>
          </p:nvPr>
        </p:nvSpPr>
        <p:spPr/>
        <p:txBody>
          <a:bodyPr/>
          <a:lstStyle/>
          <a:p>
            <a:endParaRPr lang="hu-HU"/>
          </a:p>
        </p:txBody>
      </p:sp>
      <p:sp>
        <p:nvSpPr>
          <p:cNvPr id="3" name="Jegyzetek helye 2">
            <a:extLst>
              <a:ext uri="{FF2B5EF4-FFF2-40B4-BE49-F238E27FC236}">
                <a16:creationId xmlns:a16="http://schemas.microsoft.com/office/drawing/2014/main" id="{838C59EC-DACC-B08E-BBD9-EEACC101EAFE}"/>
              </a:ext>
            </a:extLst>
          </p:cNvPr>
          <p:cNvSpPr>
            <a:spLocks noGrp="1"/>
          </p:cNvSpPr>
          <p:nvPr>
            <p:ph type="body" idx="1"/>
          </p:nvPr>
        </p:nvSpPr>
        <p:spPr/>
        <p:txBody>
          <a:bodyPr/>
          <a:lstStyle/>
          <a:p>
            <a:pPr>
              <a:lnSpc>
                <a:spcPct val="100000"/>
              </a:lnSpc>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A három történet </a:t>
            </a:r>
            <a:r>
              <a:rPr lang="hu-HU" sz="1200" kern="1200" dirty="0">
                <a:solidFill>
                  <a:schemeClr val="tx1"/>
                </a:solidFill>
                <a:effectLst/>
                <a:latin typeface="+mn-lt"/>
                <a:ea typeface="+mn-ea"/>
                <a:cs typeface="+mn-cs"/>
              </a:rPr>
              <a:t>(18. oldal)</a:t>
            </a:r>
            <a:endParaRPr lang="hu-HU" dirty="0">
              <a:solidFill>
                <a:schemeClr val="tx1"/>
              </a:solidFill>
              <a:effectLst/>
              <a:latin typeface="+mn-lt"/>
            </a:endParaRPr>
          </a:p>
          <a:p>
            <a:pPr>
              <a:lnSpc>
                <a:spcPct val="100000"/>
              </a:lnSpc>
            </a:pPr>
            <a:endParaRPr lang="hu-HU" dirty="0">
              <a:solidFill>
                <a:schemeClr val="tx1"/>
              </a:solidFill>
              <a:effectLst/>
              <a:latin typeface="+mn-lt"/>
            </a:endParaRPr>
          </a:p>
          <a:p>
            <a:pPr>
              <a:lnSpc>
                <a:spcPct val="100000"/>
              </a:lnSpc>
            </a:pPr>
            <a:r>
              <a:rPr lang="hu-HU" b="1" dirty="0">
                <a:solidFill>
                  <a:schemeClr val="tx1"/>
                </a:solidFill>
                <a:effectLst/>
                <a:latin typeface="+mn-lt"/>
              </a:rPr>
              <a:t>Az ő története </a:t>
            </a:r>
            <a:r>
              <a:rPr lang="hu-HU" dirty="0">
                <a:solidFill>
                  <a:schemeClr val="tx1"/>
                </a:solidFill>
                <a:effectLst/>
                <a:latin typeface="+mn-lt"/>
              </a:rPr>
              <a:t>– megosztja az érzékelt problémákat</a:t>
            </a:r>
          </a:p>
          <a:p>
            <a:pPr>
              <a:lnSpc>
                <a:spcPct val="100000"/>
              </a:lnSpc>
            </a:pPr>
            <a:r>
              <a:rPr lang="hu-HU" b="1" dirty="0">
                <a:solidFill>
                  <a:schemeClr val="tx1"/>
                </a:solidFill>
                <a:effectLst/>
                <a:latin typeface="+mn-lt"/>
              </a:rPr>
              <a:t>A te történeted </a:t>
            </a:r>
            <a:r>
              <a:rPr lang="hu-HU" dirty="0">
                <a:solidFill>
                  <a:schemeClr val="tx1"/>
                </a:solidFill>
                <a:effectLst/>
                <a:latin typeface="+mn-lt"/>
              </a:rPr>
              <a:t>- összehasonlítva az övével</a:t>
            </a:r>
          </a:p>
          <a:p>
            <a:pPr>
              <a:lnSpc>
                <a:spcPct val="100000"/>
              </a:lnSpc>
            </a:pPr>
            <a:r>
              <a:rPr lang="hu-HU" b="1" dirty="0">
                <a:solidFill>
                  <a:schemeClr val="tx1"/>
                </a:solidFill>
                <a:effectLst/>
                <a:latin typeface="+mn-lt"/>
              </a:rPr>
              <a:t>Isten története </a:t>
            </a:r>
            <a:r>
              <a:rPr lang="hu-HU" dirty="0">
                <a:solidFill>
                  <a:schemeClr val="tx1"/>
                </a:solidFill>
                <a:effectLst/>
                <a:latin typeface="+mn-lt"/>
              </a:rPr>
              <a:t>– a végső gyógymód (az evangélium érthetően megosztva)</a:t>
            </a:r>
          </a:p>
          <a:p>
            <a:pPr>
              <a:lnSpc>
                <a:spcPct val="100000"/>
              </a:lnSpc>
            </a:pPr>
            <a:endParaRPr lang="hu-HU" dirty="0">
              <a:solidFill>
                <a:schemeClr val="tx1"/>
              </a:solidFill>
              <a:effectLst/>
              <a:latin typeface="+mn-lt"/>
            </a:endParaRPr>
          </a:p>
          <a:p>
            <a:pPr algn="just">
              <a:lnSpc>
                <a:spcPct val="100000"/>
              </a:lnSpc>
              <a:buNone/>
            </a:pPr>
            <a:r>
              <a:rPr lang="hu-HU" sz="1200" dirty="0">
                <a:solidFill>
                  <a:schemeClr val="tx1"/>
                </a:solidFill>
                <a:effectLst/>
                <a:latin typeface="+mn-lt"/>
                <a:ea typeface="Times New Roman" panose="02020603050405020304" pitchFamily="18" charset="0"/>
              </a:rPr>
              <a:t>1. A </a:t>
            </a:r>
            <a:r>
              <a:rPr lang="hu-HU" sz="1200" b="1" dirty="0">
                <a:solidFill>
                  <a:schemeClr val="tx1"/>
                </a:solidFill>
                <a:effectLst/>
                <a:latin typeface="+mn-lt"/>
                <a:ea typeface="Times New Roman" panose="02020603050405020304" pitchFamily="18" charset="0"/>
              </a:rPr>
              <a:t>beszélgető partnerünk életének története</a:t>
            </a:r>
            <a:r>
              <a:rPr lang="hu-HU" sz="1200" dirty="0">
                <a:solidFill>
                  <a:schemeClr val="tx1"/>
                </a:solidFill>
                <a:effectLst/>
                <a:latin typeface="+mn-lt"/>
                <a:ea typeface="Times New Roman" panose="02020603050405020304" pitchFamily="18" charset="0"/>
              </a:rPr>
              <a:t>, amit figyelmesen hallgassunk meg. Tanúságtételünk során </a:t>
            </a:r>
            <a:r>
              <a:rPr lang="hu-HU" sz="1200" b="1" dirty="0">
                <a:solidFill>
                  <a:schemeClr val="tx1"/>
                </a:solidFill>
                <a:effectLst/>
                <a:latin typeface="+mn-lt"/>
                <a:ea typeface="Times New Roman" panose="02020603050405020304" pitchFamily="18" charset="0"/>
              </a:rPr>
              <a:t>utaljunk vissza </a:t>
            </a:r>
            <a:r>
              <a:rPr lang="hu-HU" sz="1200" dirty="0">
                <a:solidFill>
                  <a:schemeClr val="tx1"/>
                </a:solidFill>
                <a:effectLst/>
                <a:latin typeface="+mn-lt"/>
                <a:ea typeface="Times New Roman" panose="02020603050405020304" pitchFamily="18" charset="0"/>
              </a:rPr>
              <a:t>barátunk története egyes és kapcsolódó részeire, az </a:t>
            </a:r>
            <a:r>
              <a:rPr lang="hu-HU" sz="1200" b="1" dirty="0">
                <a:solidFill>
                  <a:schemeClr val="tx1"/>
                </a:solidFill>
                <a:effectLst/>
                <a:latin typeface="+mn-lt"/>
                <a:ea typeface="Times New Roman" panose="02020603050405020304" pitchFamily="18" charset="0"/>
              </a:rPr>
              <a:t>érzékelt </a:t>
            </a:r>
            <a:r>
              <a:rPr lang="hu-HU" sz="1200" b="1" dirty="0" err="1">
                <a:solidFill>
                  <a:schemeClr val="tx1"/>
                </a:solidFill>
                <a:effectLst/>
                <a:latin typeface="+mn-lt"/>
                <a:ea typeface="Times New Roman" panose="02020603050405020304" pitchFamily="18" charset="0"/>
              </a:rPr>
              <a:t>problémá</a:t>
            </a:r>
            <a:r>
              <a:rPr lang="hu-HU" sz="1200" b="1" dirty="0">
                <a:solidFill>
                  <a:schemeClr val="tx1"/>
                </a:solidFill>
                <a:effectLst/>
                <a:latin typeface="+mn-lt"/>
                <a:ea typeface="Times New Roman" panose="02020603050405020304" pitchFamily="18" charset="0"/>
              </a:rPr>
              <a:t>(k)</a:t>
            </a:r>
            <a:r>
              <a:rPr lang="hu-HU" sz="1200" b="1" dirty="0" err="1">
                <a:solidFill>
                  <a:schemeClr val="tx1"/>
                </a:solidFill>
                <a:effectLst/>
                <a:latin typeface="+mn-lt"/>
                <a:ea typeface="Times New Roman" panose="02020603050405020304" pitchFamily="18" charset="0"/>
              </a:rPr>
              <a:t>ra</a:t>
            </a:r>
            <a:r>
              <a:rPr lang="hu-HU" sz="1200" dirty="0">
                <a:solidFill>
                  <a:schemeClr val="tx1"/>
                </a:solidFill>
                <a:effectLst/>
                <a:latin typeface="+mn-lt"/>
                <a:ea typeface="Times New Roman" panose="02020603050405020304" pitchFamily="18" charset="0"/>
              </a:rPr>
              <a:t>, szükségekre, melyek élete „</a:t>
            </a:r>
            <a:r>
              <a:rPr lang="hu-HU" sz="1200" b="1" dirty="0">
                <a:solidFill>
                  <a:schemeClr val="tx1"/>
                </a:solidFill>
                <a:effectLst/>
                <a:latin typeface="+mn-lt"/>
                <a:ea typeface="Times New Roman" panose="02020603050405020304" pitchFamily="18" charset="0"/>
              </a:rPr>
              <a:t>nyitott ajtói</a:t>
            </a:r>
            <a:r>
              <a:rPr lang="hu-HU" sz="1200" dirty="0">
                <a:solidFill>
                  <a:schemeClr val="tx1"/>
                </a:solidFill>
                <a:effectLst/>
                <a:latin typeface="+mn-lt"/>
                <a:ea typeface="Times New Roman" panose="02020603050405020304" pitchFamily="18" charset="0"/>
              </a:rPr>
              <a:t>” lehetnek.</a:t>
            </a:r>
          </a:p>
          <a:p>
            <a:pPr algn="just">
              <a:lnSpc>
                <a:spcPct val="100000"/>
              </a:lnSpc>
              <a:buNone/>
            </a:pPr>
            <a:endParaRPr lang="hu-HU" sz="1200" dirty="0">
              <a:solidFill>
                <a:schemeClr val="tx1"/>
              </a:solidFill>
              <a:effectLst/>
              <a:latin typeface="+mn-lt"/>
              <a:ea typeface="Times New Roman" panose="02020603050405020304" pitchFamily="18" charset="0"/>
            </a:endParaRPr>
          </a:p>
          <a:p>
            <a:pPr algn="just">
              <a:lnSpc>
                <a:spcPct val="100000"/>
              </a:lnSpc>
              <a:buNone/>
            </a:pPr>
            <a:r>
              <a:rPr lang="hu-HU" sz="1200" dirty="0">
                <a:solidFill>
                  <a:schemeClr val="tx1"/>
                </a:solidFill>
                <a:effectLst/>
                <a:latin typeface="+mn-lt"/>
                <a:ea typeface="Times New Roman" panose="02020603050405020304" pitchFamily="18" charset="0"/>
              </a:rPr>
              <a:t>2. </a:t>
            </a:r>
            <a:r>
              <a:rPr lang="hu-HU" sz="1200" b="1" dirty="0">
                <a:solidFill>
                  <a:schemeClr val="tx1"/>
                </a:solidFill>
                <a:effectLst/>
                <a:latin typeface="+mn-lt"/>
                <a:ea typeface="Times New Roman" panose="02020603050405020304" pitchFamily="18" charset="0"/>
              </a:rPr>
              <a:t>Saját történeted</a:t>
            </a:r>
            <a:r>
              <a:rPr lang="hu-HU" sz="1200" dirty="0">
                <a:solidFill>
                  <a:schemeClr val="tx1"/>
                </a:solidFill>
                <a:effectLst/>
                <a:latin typeface="+mn-lt"/>
                <a:ea typeface="Times New Roman" panose="02020603050405020304" pitchFamily="18" charset="0"/>
              </a:rPr>
              <a:t>, azaz a személyes bizonyságtételed mely hatékony missziós eszköz. Senki sem vitathatja el azt, ahogy Jézus átformálta az életéted. Ez a te személyes és valóságos, Krisztusba vetett hitből fakadó tapasztalatod.</a:t>
            </a:r>
          </a:p>
          <a:p>
            <a:pPr algn="just">
              <a:lnSpc>
                <a:spcPct val="100000"/>
              </a:lnSpc>
              <a:buNone/>
            </a:pPr>
            <a:endParaRPr lang="hu-HU" sz="1200" dirty="0">
              <a:solidFill>
                <a:schemeClr val="tx1"/>
              </a:solidFill>
              <a:effectLst/>
              <a:latin typeface="+mn-lt"/>
              <a:ea typeface="Times New Roman" panose="02020603050405020304" pitchFamily="18" charset="0"/>
            </a:endParaRPr>
          </a:p>
          <a:p>
            <a:pPr algn="just">
              <a:lnSpc>
                <a:spcPct val="100000"/>
              </a:lnSpc>
              <a:buNone/>
            </a:pPr>
            <a:r>
              <a:rPr lang="hu-HU" sz="1200" dirty="0">
                <a:solidFill>
                  <a:schemeClr val="tx1"/>
                </a:solidFill>
                <a:effectLst/>
                <a:latin typeface="+mn-lt"/>
                <a:ea typeface="Times New Roman" panose="02020603050405020304" pitchFamily="18" charset="0"/>
              </a:rPr>
              <a:t>3. Az </a:t>
            </a:r>
            <a:r>
              <a:rPr lang="hu-HU" sz="1200" b="1" dirty="0">
                <a:solidFill>
                  <a:schemeClr val="tx1"/>
                </a:solidFill>
                <a:effectLst/>
                <a:latin typeface="+mn-lt"/>
                <a:ea typeface="Times New Roman" panose="02020603050405020304" pitchFamily="18" charset="0"/>
              </a:rPr>
              <a:t>Ő története</a:t>
            </a:r>
            <a:r>
              <a:rPr lang="hu-HU" sz="1200" dirty="0">
                <a:solidFill>
                  <a:schemeClr val="tx1"/>
                </a:solidFill>
                <a:effectLst/>
                <a:latin typeface="+mn-lt"/>
                <a:ea typeface="Times New Roman" panose="02020603050405020304" pitchFamily="18" charset="0"/>
              </a:rPr>
              <a:t>, az evangélium. Mondd el, hogy </a:t>
            </a:r>
            <a:r>
              <a:rPr lang="hu-HU" sz="1200" b="1" dirty="0">
                <a:solidFill>
                  <a:schemeClr val="tx1"/>
                </a:solidFill>
                <a:effectLst/>
                <a:latin typeface="+mn-lt"/>
                <a:ea typeface="Times New Roman" panose="02020603050405020304" pitchFamily="18" charset="0"/>
              </a:rPr>
              <a:t>mit</a:t>
            </a:r>
            <a:r>
              <a:rPr lang="hu-HU" sz="1200" dirty="0">
                <a:solidFill>
                  <a:schemeClr val="tx1"/>
                </a:solidFill>
                <a:effectLst/>
                <a:latin typeface="+mn-lt"/>
                <a:ea typeface="Times New Roman" panose="02020603050405020304" pitchFamily="18" charset="0"/>
              </a:rPr>
              <a:t> </a:t>
            </a:r>
            <a:r>
              <a:rPr lang="hu-HU" sz="1200" b="1" dirty="0">
                <a:solidFill>
                  <a:schemeClr val="tx1"/>
                </a:solidFill>
                <a:effectLst/>
                <a:latin typeface="+mn-lt"/>
                <a:ea typeface="Times New Roman" panose="02020603050405020304" pitchFamily="18" charset="0"/>
              </a:rPr>
              <a:t>tett Jézus értünk </a:t>
            </a:r>
            <a:r>
              <a:rPr lang="hu-HU" sz="1200" dirty="0">
                <a:solidFill>
                  <a:schemeClr val="tx1"/>
                </a:solidFill>
                <a:effectLst/>
                <a:latin typeface="+mn-lt"/>
                <a:ea typeface="Times New Roman" panose="02020603050405020304" pitchFamily="18" charset="0"/>
              </a:rPr>
              <a:t>a kereszten, magára vállalva a bűneinkért nekünk járó halálos ítéletet. Magyarázd el, hogy Jézus története mimódon </a:t>
            </a:r>
            <a:r>
              <a:rPr lang="hu-HU" sz="1200" b="1" dirty="0">
                <a:solidFill>
                  <a:schemeClr val="tx1"/>
                </a:solidFill>
                <a:effectLst/>
                <a:latin typeface="+mn-lt"/>
                <a:ea typeface="Times New Roman" panose="02020603050405020304" pitchFamily="18" charset="0"/>
              </a:rPr>
              <a:t>változtatta </a:t>
            </a:r>
            <a:r>
              <a:rPr lang="hu-HU" sz="1200" dirty="0">
                <a:solidFill>
                  <a:schemeClr val="tx1"/>
                </a:solidFill>
                <a:effectLst/>
                <a:latin typeface="+mn-lt"/>
                <a:ea typeface="Times New Roman" panose="02020603050405020304" pitchFamily="18" charset="0"/>
              </a:rPr>
              <a:t>meg a te </a:t>
            </a:r>
            <a:r>
              <a:rPr lang="hu-HU" sz="1200" b="1" dirty="0">
                <a:solidFill>
                  <a:schemeClr val="tx1"/>
                </a:solidFill>
                <a:effectLst/>
                <a:latin typeface="+mn-lt"/>
                <a:ea typeface="Times New Roman" panose="02020603050405020304" pitchFamily="18" charset="0"/>
              </a:rPr>
              <a:t>történetedet</a:t>
            </a:r>
            <a:r>
              <a:rPr lang="hu-HU" sz="1200" dirty="0">
                <a:solidFill>
                  <a:schemeClr val="tx1"/>
                </a:solidFill>
                <a:effectLst/>
                <a:latin typeface="+mn-lt"/>
                <a:ea typeface="Times New Roman" panose="02020603050405020304" pitchFamily="18" charset="0"/>
              </a:rPr>
              <a:t>, és hogyan tudná megváltoztatni az </a:t>
            </a:r>
            <a:r>
              <a:rPr lang="hu-HU" sz="1200" b="1" dirty="0">
                <a:solidFill>
                  <a:schemeClr val="tx1"/>
                </a:solidFill>
                <a:effectLst/>
                <a:latin typeface="+mn-lt"/>
                <a:ea typeface="Times New Roman" panose="02020603050405020304" pitchFamily="18" charset="0"/>
              </a:rPr>
              <a:t>ő történetét</a:t>
            </a:r>
            <a:r>
              <a:rPr lang="hu-HU" sz="1200" dirty="0">
                <a:solidFill>
                  <a:schemeClr val="tx1"/>
                </a:solidFill>
                <a:effectLst/>
                <a:latin typeface="+mn-lt"/>
                <a:ea typeface="Times New Roman" panose="02020603050405020304" pitchFamily="18" charset="0"/>
              </a:rPr>
              <a:t>.</a:t>
            </a:r>
          </a:p>
        </p:txBody>
      </p:sp>
      <p:sp>
        <p:nvSpPr>
          <p:cNvPr id="4" name="Dia számának helye 3">
            <a:extLst>
              <a:ext uri="{FF2B5EF4-FFF2-40B4-BE49-F238E27FC236}">
                <a16:creationId xmlns:a16="http://schemas.microsoft.com/office/drawing/2014/main" id="{1E308623-462A-48A7-F6F9-4A1A39A21A03}"/>
              </a:ext>
            </a:extLst>
          </p:cNvPr>
          <p:cNvSpPr>
            <a:spLocks noGrp="1"/>
          </p:cNvSpPr>
          <p:nvPr>
            <p:ph type="sldNum" sz="quarter" idx="5"/>
          </p:nvPr>
        </p:nvSpPr>
        <p:spPr/>
        <p:txBody>
          <a:bodyPr/>
          <a:lstStyle/>
          <a:p>
            <a:fld id="{4B7267AA-0A55-4C61-B9FC-7DC439BABE92}" type="slidenum">
              <a:rPr lang="hu-HU" smtClean="0"/>
              <a:pPr/>
              <a:t>8</a:t>
            </a:fld>
            <a:endParaRPr lang="hu-HU"/>
          </a:p>
        </p:txBody>
      </p:sp>
    </p:spTree>
    <p:extLst>
      <p:ext uri="{BB962C8B-B14F-4D97-AF65-F5344CB8AC3E}">
        <p14:creationId xmlns:p14="http://schemas.microsoft.com/office/powerpoint/2010/main" val="44980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a:p>
        </p:txBody>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Könyv - Az András misszió - </a:t>
            </a:r>
            <a:r>
              <a:rPr lang="hu-HU" sz="1200" b="1" i="1" kern="1200" dirty="0">
                <a:solidFill>
                  <a:schemeClr val="tx1"/>
                </a:solidFill>
                <a:effectLst/>
                <a:latin typeface="+mn-lt"/>
                <a:ea typeface="+mn-ea"/>
                <a:cs typeface="+mn-cs"/>
              </a:rPr>
              <a:t>A három történet evangelizációs eszköz </a:t>
            </a:r>
            <a:r>
              <a:rPr lang="hu-HU" sz="1200" kern="1200" dirty="0">
                <a:solidFill>
                  <a:schemeClr val="tx1"/>
                </a:solidFill>
                <a:effectLst/>
                <a:latin typeface="+mn-lt"/>
                <a:ea typeface="+mn-ea"/>
                <a:cs typeface="+mn-cs"/>
              </a:rPr>
              <a:t>(18. oldal)</a:t>
            </a:r>
            <a:endParaRPr lang="hu-HU" dirty="0">
              <a:solidFill>
                <a:schemeClr val="tx1"/>
              </a:solidFill>
              <a:effectLst/>
            </a:endParaRPr>
          </a:p>
          <a:p>
            <a:pPr>
              <a:lnSpc>
                <a:spcPct val="100000"/>
              </a:lnSpc>
            </a:pP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Nagyban segíti a hatékony bizonyságtételt, </a:t>
            </a:r>
            <a:r>
              <a:rPr lang="hu-HU" sz="1200" b="1" kern="1200" dirty="0">
                <a:solidFill>
                  <a:schemeClr val="tx1"/>
                </a:solidFill>
                <a:effectLst/>
                <a:latin typeface="+mn-lt"/>
                <a:ea typeface="+mn-ea"/>
                <a:cs typeface="+mn-cs"/>
              </a:rPr>
              <a:t>ha előre </a:t>
            </a:r>
            <a:r>
              <a:rPr lang="hu-HU" sz="1200" kern="1200" dirty="0">
                <a:solidFill>
                  <a:schemeClr val="tx1"/>
                </a:solidFill>
                <a:effectLst/>
                <a:latin typeface="+mn-lt"/>
                <a:ea typeface="+mn-ea"/>
                <a:cs typeface="+mn-cs"/>
              </a:rPr>
              <a:t>lényegre törően megfogalmazod és leírod a személyes bizonyságtételedet, azaz a TE történetedet. Ebben segítenek a következő szempontok:</a:t>
            </a:r>
          </a:p>
          <a:p>
            <a:pPr>
              <a:lnSpc>
                <a:spcPct val="100000"/>
              </a:lnSpc>
            </a:pPr>
            <a:endParaRPr lang="hu-HU" sz="1200" kern="1200" dirty="0">
              <a:solidFill>
                <a:schemeClr val="tx1"/>
              </a:solidFill>
              <a:effectLst/>
              <a:latin typeface="+mn-lt"/>
              <a:ea typeface="+mn-ea"/>
              <a:cs typeface="+mn-cs"/>
            </a:endParaRPr>
          </a:p>
          <a:p>
            <a:pPr marL="228600" indent="-228600">
              <a:lnSpc>
                <a:spcPct val="100000"/>
              </a:lnSpc>
              <a:buAutoNum type="arabicPeriod"/>
            </a:pPr>
            <a:r>
              <a:rPr lang="hu-HU" sz="1200" kern="1200" dirty="0">
                <a:solidFill>
                  <a:schemeClr val="tx1"/>
                </a:solidFill>
                <a:effectLst/>
                <a:latin typeface="+mn-lt"/>
                <a:ea typeface="+mn-ea"/>
                <a:cs typeface="+mn-cs"/>
              </a:rPr>
              <a:t>Mi jellemezte életedet a Jézus Krisztussal való találkozás előtt? (csak röviden a lényeget kiemelve)</a:t>
            </a:r>
          </a:p>
          <a:p>
            <a:pPr marL="228600" indent="-228600">
              <a:lnSpc>
                <a:spcPct val="100000"/>
              </a:lnSpc>
              <a:buAutoNum type="arabicPeriod"/>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2. Hogyan találkoztál Jézus Krisztussal? Hogyan történt a megtérésed (bűnös állapot felismerése, megbánása, megvallása és elhagyása, valamit az élő Isten felé fordulás)? </a:t>
            </a:r>
          </a:p>
          <a:p>
            <a:pPr>
              <a:lnSpc>
                <a:spcPct val="100000"/>
              </a:lnSpc>
            </a:pPr>
            <a:r>
              <a:rPr lang="hu-HU" sz="1200" kern="1200" dirty="0">
                <a:solidFill>
                  <a:schemeClr val="tx1"/>
                </a:solidFill>
                <a:effectLst/>
                <a:latin typeface="+mn-lt"/>
                <a:ea typeface="+mn-ea"/>
                <a:cs typeface="+mn-cs"/>
              </a:rPr>
              <a:t>Hogyan hallottál Krisztusról?</a:t>
            </a:r>
          </a:p>
          <a:p>
            <a:pPr>
              <a:lnSpc>
                <a:spcPct val="100000"/>
              </a:lnSpc>
            </a:pPr>
            <a:r>
              <a:rPr lang="hu-HU" sz="1200" kern="1200" dirty="0">
                <a:solidFill>
                  <a:schemeClr val="tx1"/>
                </a:solidFill>
                <a:effectLst/>
                <a:latin typeface="+mn-lt"/>
                <a:ea typeface="+mn-ea"/>
                <a:cs typeface="+mn-cs"/>
              </a:rPr>
              <a:t>Mit hallottál Jézusról?</a:t>
            </a:r>
          </a:p>
          <a:p>
            <a:pPr>
              <a:lnSpc>
                <a:spcPct val="100000"/>
              </a:lnSpc>
            </a:pPr>
            <a:r>
              <a:rPr lang="hu-HU" sz="1200" kern="1200" dirty="0">
                <a:solidFill>
                  <a:schemeClr val="tx1"/>
                </a:solidFill>
                <a:effectLst/>
                <a:latin typeface="+mn-lt"/>
                <a:ea typeface="+mn-ea"/>
                <a:cs typeface="+mn-cs"/>
              </a:rPr>
              <a:t>Hogyan reagáltál erre?</a:t>
            </a:r>
          </a:p>
          <a:p>
            <a:pPr>
              <a:lnSpc>
                <a:spcPct val="100000"/>
              </a:lnSpc>
            </a:pPr>
            <a:endParaRPr lang="hu-HU" sz="1200" kern="1200" dirty="0">
              <a:solidFill>
                <a:schemeClr val="tx1"/>
              </a:solidFill>
              <a:effectLst/>
              <a:latin typeface="+mn-lt"/>
              <a:ea typeface="+mn-ea"/>
              <a:cs typeface="+mn-cs"/>
            </a:endParaRPr>
          </a:p>
          <a:p>
            <a:pPr>
              <a:lnSpc>
                <a:spcPct val="100000"/>
              </a:lnSpc>
            </a:pPr>
            <a:r>
              <a:rPr lang="hu-HU" sz="1200" kern="1200" dirty="0">
                <a:solidFill>
                  <a:schemeClr val="tx1"/>
                </a:solidFill>
                <a:effectLst/>
                <a:latin typeface="+mn-lt"/>
                <a:ea typeface="+mn-ea"/>
                <a:cs typeface="+mn-cs"/>
              </a:rPr>
              <a:t>3. Milyen változást eredményezett életemben a Jézus Krisztussal való találkozás, a megtérés? Miben látható életedben, hogy újjászülettél? (írj le néhány konkrétumot, amikben változtál, de kérdezd meg erről a környezetedben azokat is, aki jól ismernek téged, pl. szülők, testvérek, házastárs, barátok, stb.).</a:t>
            </a:r>
            <a:endParaRPr lang="hu-HU" dirty="0">
              <a:solidFill>
                <a:schemeClr val="tx1"/>
              </a:solidFill>
              <a:effectLst/>
            </a:endParaRPr>
          </a:p>
        </p:txBody>
      </p:sp>
      <p:sp>
        <p:nvSpPr>
          <p:cNvPr id="4" name="Dia számának helye 3"/>
          <p:cNvSpPr>
            <a:spLocks noGrp="1"/>
          </p:cNvSpPr>
          <p:nvPr>
            <p:ph type="sldNum" sz="quarter" idx="5"/>
          </p:nvPr>
        </p:nvSpPr>
        <p:spPr/>
        <p:txBody>
          <a:bodyPr/>
          <a:lstStyle/>
          <a:p>
            <a:fld id="{9A30F84A-4009-4C6B-A21D-2AF0DB71A927}" type="slidenum">
              <a:rPr lang="hu-HU" smtClean="0"/>
              <a:t>9</a:t>
            </a:fld>
            <a:endParaRPr lang="hu-HU"/>
          </a:p>
        </p:txBody>
      </p:sp>
    </p:spTree>
    <p:extLst>
      <p:ext uri="{BB962C8B-B14F-4D97-AF65-F5344CB8AC3E}">
        <p14:creationId xmlns:p14="http://schemas.microsoft.com/office/powerpoint/2010/main" val="314305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hu-HU"/>
              <a:t>Mintacím szerkesztése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4A736965-2CFF-4B09-A002-DF5877BB44FA}" type="datetimeFigureOut">
              <a:rPr lang="hu-HU" smtClean="0"/>
              <a:t>2026. 03. 18.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AAC0005-F24C-454D-BCF8-505E1956FABF}" type="slidenum">
              <a:rPr lang="hu-HU" smtClean="0"/>
              <a:t>‹#›</a:t>
            </a:fld>
            <a:endParaRPr lang="hu-H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t>2026. 03. 18.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t>2026. 03. 18.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hu-HU"/>
              <a:t>Mintacím szerkesztése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hu-HU">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40462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hu-HU">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252387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hu-HU"/>
              <a:t>Mintacím szerkesztése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hu-HU">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12518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4"/>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hu-HU">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320760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hu-HU">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8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hu-HU">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3132607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hu-HU">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25326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hu-HU"/>
              <a:t>Mintacím szerkesztése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hu-HU">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9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t>2026. 03. 18.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hu-HU"/>
              <a:t>Mintacím szerkesztése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hu-HU">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112652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hu-HU">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90563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hu-HU">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Tree>
    <p:extLst>
      <p:ext uri="{BB962C8B-B14F-4D97-AF65-F5344CB8AC3E}">
        <p14:creationId xmlns:p14="http://schemas.microsoft.com/office/powerpoint/2010/main" val="293968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hu-HU"/>
              <a:t>Mintacím szerkesztése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A736965-2CFF-4B09-A002-DF5877BB44FA}" type="datetimeFigureOut">
              <a:rPr lang="hu-HU" smtClean="0"/>
              <a:t>2026. 03. 18.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AAC0005-F24C-454D-BCF8-505E1956FABF}" type="slidenum">
              <a:rPr lang="hu-HU" smtClean="0"/>
              <a:t>‹#›</a:t>
            </a:fld>
            <a:endParaRPr lang="hu-H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4"/>
          <p:cNvSpPr>
            <a:spLocks noGrp="1"/>
          </p:cNvSpPr>
          <p:nvPr>
            <p:ph type="dt" sz="half" idx="10"/>
          </p:nvPr>
        </p:nvSpPr>
        <p:spPr/>
        <p:txBody>
          <a:bodyPr/>
          <a:lstStyle/>
          <a:p>
            <a:fld id="{4A736965-2CFF-4B09-A002-DF5877BB44FA}" type="datetimeFigureOut">
              <a:rPr lang="hu-HU" smtClean="0"/>
              <a:t>2026. 03. 18.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4A736965-2CFF-4B09-A002-DF5877BB44FA}" type="datetimeFigureOut">
              <a:rPr lang="hu-HU" smtClean="0"/>
              <a:t>2026. 03. 18.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AAC0005-F24C-454D-BCF8-505E1956FABF}" type="slidenum">
              <a:rPr lang="hu-HU" smtClean="0"/>
              <a:t>‹#›</a:t>
            </a:fld>
            <a:endParaRPr lang="hu-H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A736965-2CFF-4B09-A002-DF5877BB44FA}" type="datetimeFigureOut">
              <a:rPr lang="hu-HU" smtClean="0"/>
              <a:t>2026. 03. 18.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6965-2CFF-4B09-A002-DF5877BB44FA}" type="datetimeFigureOut">
              <a:rPr lang="hu-HU" smtClean="0"/>
              <a:t>2026. 03. 18.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hu-HU"/>
              <a:t>Mintacím szerkesztése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A736965-2CFF-4B09-A002-DF5877BB44FA}" type="datetimeFigureOut">
              <a:rPr lang="hu-HU" smtClean="0"/>
              <a:t>2026. 03. 18.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AAC0005-F24C-454D-BCF8-505E1956FABF}" type="slidenum">
              <a:rPr lang="hu-HU" smtClean="0"/>
              <a:t>‹#›</a:t>
            </a:fld>
            <a:endParaRPr lang="hu-HU"/>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hu-HU"/>
              <a:t>Mintacím szerkesztése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A736965-2CFF-4B09-A002-DF5877BB44FA}" type="datetimeFigureOut">
              <a:rPr lang="hu-HU" smtClean="0"/>
              <a:t>2026. 03. 18.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AAC0005-F24C-454D-BCF8-505E1956FABF}"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hu-HU"/>
              <a:t>Mintacím szerkesztése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A736965-2CFF-4B09-A002-DF5877BB44FA}" type="datetimeFigureOut">
              <a:rPr lang="hu-HU" smtClean="0"/>
              <a:t>2026. 03. 18.</a:t>
            </a:fld>
            <a:endParaRPr lang="hu-HU"/>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u-HU"/>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AAC0005-F24C-454D-BCF8-505E1956FABF}" type="slidenum">
              <a:rPr lang="hu-HU" smtClean="0"/>
              <a:t>‹#›</a:t>
            </a:fld>
            <a:endParaRPr lang="hu-H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hu-HU"/>
              <a:t>Mintacím szerkesztése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A736965-2CFF-4B09-A002-DF5877BB44FA}" type="datetimeFigureOut">
              <a:rPr lang="hu-HU" smtClean="0">
                <a:solidFill>
                  <a:srgbClr val="303030">
                    <a:lumMod val="90000"/>
                    <a:lumOff val="10000"/>
                  </a:srgbClr>
                </a:solidFill>
              </a:rPr>
              <a:pPr/>
              <a:t>2026. 03. 18.</a:t>
            </a:fld>
            <a:endParaRPr lang="hu-HU">
              <a:solidFill>
                <a:srgbClr val="303030">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u-HU">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AAC0005-F24C-454D-BCF8-505E1956FABF}" type="slidenum">
              <a:rPr lang="hu-HU" smtClean="0">
                <a:solidFill>
                  <a:prstClr val="black">
                    <a:lumMod val="85000"/>
                    <a:lumOff val="15000"/>
                  </a:prstClr>
                </a:solidFill>
              </a:rPr>
              <a:pPr/>
              <a:t>‹#›</a:t>
            </a:fld>
            <a:endParaRPr lang="hu-HU">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399125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Alcím 2">
            <a:extLst>
              <a:ext uri="{FF2B5EF4-FFF2-40B4-BE49-F238E27FC236}">
                <a16:creationId xmlns:a16="http://schemas.microsoft.com/office/drawing/2014/main" id="{D15C9385-A0DE-BA9F-CD7D-7BA6BE4B3C2A}"/>
              </a:ext>
            </a:extLst>
          </p:cNvPr>
          <p:cNvSpPr>
            <a:spLocks noGrp="1"/>
          </p:cNvSpPr>
          <p:nvPr>
            <p:ph type="subTitle" idx="1"/>
          </p:nvPr>
        </p:nvSpPr>
        <p:spPr>
          <a:xfrm>
            <a:off x="4871864" y="5661248"/>
            <a:ext cx="6858000" cy="990600"/>
          </a:xfrm>
        </p:spPr>
        <p:txBody>
          <a:bodyPr>
            <a:normAutofit fontScale="92500" lnSpcReduction="20000"/>
          </a:bodyPr>
          <a:lstStyle/>
          <a:p>
            <a:pPr algn="r"/>
            <a:r>
              <a:rPr lang="hu-HU" sz="3200" b="1" dirty="0">
                <a:solidFill>
                  <a:schemeClr val="bg1"/>
                </a:solidFill>
                <a:latin typeface="Arial" pitchFamily="34" charset="0"/>
                <a:cs typeface="Arial" pitchFamily="34" charset="0"/>
              </a:rPr>
              <a:t>András hadművelet</a:t>
            </a:r>
          </a:p>
          <a:p>
            <a:pPr algn="r"/>
            <a:r>
              <a:rPr lang="hu-HU" sz="3200" dirty="0" err="1">
                <a:solidFill>
                  <a:schemeClr val="bg1"/>
                </a:solidFill>
                <a:latin typeface="Arial" pitchFamily="34" charset="0"/>
                <a:cs typeface="Arial" pitchFamily="34" charset="0"/>
              </a:rPr>
              <a:t>Johan</a:t>
            </a:r>
            <a:r>
              <a:rPr lang="hu-HU" sz="3200" dirty="0">
                <a:solidFill>
                  <a:schemeClr val="bg1"/>
                </a:solidFill>
                <a:latin typeface="Arial" pitchFamily="34" charset="0"/>
                <a:cs typeface="Arial" pitchFamily="34" charset="0"/>
              </a:rPr>
              <a:t> </a:t>
            </a:r>
            <a:r>
              <a:rPr lang="hu-HU" sz="3200" dirty="0" err="1">
                <a:solidFill>
                  <a:schemeClr val="bg1"/>
                </a:solidFill>
                <a:latin typeface="Arial" pitchFamily="34" charset="0"/>
                <a:cs typeface="Arial" pitchFamily="34" charset="0"/>
              </a:rPr>
              <a:t>Lukasse</a:t>
            </a:r>
            <a:r>
              <a:rPr lang="hu-HU" sz="3200" dirty="0">
                <a:solidFill>
                  <a:schemeClr val="bg1"/>
                </a:solidFill>
                <a:latin typeface="Arial" pitchFamily="34" charset="0"/>
                <a:cs typeface="Arial" pitchFamily="34" charset="0"/>
              </a:rPr>
              <a:t> írása nyomán</a:t>
            </a:r>
            <a:endParaRPr lang="hu-HU"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647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descr="A képen jármű, kerék, közlekedés, Játékjármű látható&#10;&#10;Előfordulhat, hogy az AI által létrehozott tartalom helytelen.">
            <a:extLst>
              <a:ext uri="{FF2B5EF4-FFF2-40B4-BE49-F238E27FC236}">
                <a16:creationId xmlns:a16="http://schemas.microsoft.com/office/drawing/2014/main" id="{A1174C56-3FAB-9178-1458-808B6774D6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593146" y="1759306"/>
            <a:ext cx="11005708" cy="3339388"/>
          </a:xfrm>
          <a:prstGeom prst="rect">
            <a:avLst/>
          </a:prstGeom>
        </p:spPr>
      </p:pic>
      <p:sp>
        <p:nvSpPr>
          <p:cNvPr id="7" name="Szövegdoboz 6">
            <a:extLst>
              <a:ext uri="{FF2B5EF4-FFF2-40B4-BE49-F238E27FC236}">
                <a16:creationId xmlns:a16="http://schemas.microsoft.com/office/drawing/2014/main" id="{62E48452-CDB1-BCCA-A7EF-73D43B445D97}"/>
              </a:ext>
            </a:extLst>
          </p:cNvPr>
          <p:cNvSpPr txBox="1"/>
          <p:nvPr/>
        </p:nvSpPr>
        <p:spPr>
          <a:xfrm>
            <a:off x="2063552" y="753708"/>
            <a:ext cx="2376264" cy="707886"/>
          </a:xfrm>
          <a:prstGeom prst="rect">
            <a:avLst/>
          </a:prstGeom>
          <a:noFill/>
        </p:spPr>
        <p:txBody>
          <a:bodyPr wrap="square">
            <a:spAutoFit/>
          </a:bodyPr>
          <a:lstStyle/>
          <a:p>
            <a:r>
              <a:rPr lang="hu-HU" sz="4000" b="1" dirty="0">
                <a:latin typeface="Arial" panose="020B0604020202020204" pitchFamily="34" charset="0"/>
                <a:cs typeface="Arial" panose="020B0604020202020204" pitchFamily="34" charset="0"/>
              </a:rPr>
              <a:t>Tények</a:t>
            </a:r>
          </a:p>
        </p:txBody>
      </p:sp>
      <p:sp>
        <p:nvSpPr>
          <p:cNvPr id="8" name="Szövegdoboz 7">
            <a:extLst>
              <a:ext uri="{FF2B5EF4-FFF2-40B4-BE49-F238E27FC236}">
                <a16:creationId xmlns:a16="http://schemas.microsoft.com/office/drawing/2014/main" id="{D85376C9-B329-6268-54A3-48A61916E9EB}"/>
              </a:ext>
            </a:extLst>
          </p:cNvPr>
          <p:cNvSpPr txBox="1"/>
          <p:nvPr/>
        </p:nvSpPr>
        <p:spPr>
          <a:xfrm>
            <a:off x="6096000" y="753708"/>
            <a:ext cx="1212087" cy="707886"/>
          </a:xfrm>
          <a:prstGeom prst="rect">
            <a:avLst/>
          </a:prstGeom>
          <a:noFill/>
        </p:spPr>
        <p:txBody>
          <a:bodyPr wrap="square">
            <a:spAutoFit/>
          </a:bodyPr>
          <a:lstStyle/>
          <a:p>
            <a:r>
              <a:rPr lang="hu-HU" sz="4000" b="1" dirty="0">
                <a:latin typeface="Arial" panose="020B0604020202020204" pitchFamily="34" charset="0"/>
                <a:cs typeface="Arial" panose="020B0604020202020204" pitchFamily="34" charset="0"/>
              </a:rPr>
              <a:t>Hit</a:t>
            </a:r>
          </a:p>
        </p:txBody>
      </p:sp>
      <p:sp>
        <p:nvSpPr>
          <p:cNvPr id="9" name="Szövegdoboz 8">
            <a:extLst>
              <a:ext uri="{FF2B5EF4-FFF2-40B4-BE49-F238E27FC236}">
                <a16:creationId xmlns:a16="http://schemas.microsoft.com/office/drawing/2014/main" id="{64BCD93E-76AF-7842-89B3-4176505F7140}"/>
              </a:ext>
            </a:extLst>
          </p:cNvPr>
          <p:cNvSpPr txBox="1"/>
          <p:nvPr/>
        </p:nvSpPr>
        <p:spPr>
          <a:xfrm>
            <a:off x="8831870" y="753708"/>
            <a:ext cx="2593156" cy="707886"/>
          </a:xfrm>
          <a:prstGeom prst="rect">
            <a:avLst/>
          </a:prstGeom>
          <a:noFill/>
        </p:spPr>
        <p:txBody>
          <a:bodyPr wrap="square">
            <a:spAutoFit/>
          </a:bodyPr>
          <a:lstStyle/>
          <a:p>
            <a:r>
              <a:rPr lang="hu-HU" sz="4000" b="1" dirty="0">
                <a:latin typeface="Arial" panose="020B0604020202020204" pitchFamily="34" charset="0"/>
                <a:cs typeface="Arial" panose="020B0604020202020204" pitchFamily="34" charset="0"/>
              </a:rPr>
              <a:t>Érzelmek</a:t>
            </a:r>
          </a:p>
        </p:txBody>
      </p:sp>
      <p:sp>
        <p:nvSpPr>
          <p:cNvPr id="10" name="Cím 1">
            <a:extLst>
              <a:ext uri="{FF2B5EF4-FFF2-40B4-BE49-F238E27FC236}">
                <a16:creationId xmlns:a16="http://schemas.microsoft.com/office/drawing/2014/main" id="{1AAE5EAF-0FA8-CAAB-1243-BAD4CADFE5A4}"/>
              </a:ext>
            </a:extLst>
          </p:cNvPr>
          <p:cNvSpPr>
            <a:spLocks noGrp="1"/>
          </p:cNvSpPr>
          <p:nvPr>
            <p:ph type="title"/>
          </p:nvPr>
        </p:nvSpPr>
        <p:spPr>
          <a:xfrm>
            <a:off x="1016000" y="5229200"/>
            <a:ext cx="10058400" cy="943000"/>
          </a:xfrm>
        </p:spPr>
        <p:txBody>
          <a:bodyPr>
            <a:normAutofit/>
          </a:bodyPr>
          <a:lstStyle/>
          <a:p>
            <a:r>
              <a:rPr lang="hu-HU" dirty="0"/>
              <a:t>Tények, hit és érzelmek</a:t>
            </a:r>
          </a:p>
        </p:txBody>
      </p:sp>
    </p:spTree>
    <p:extLst>
      <p:ext uri="{BB962C8B-B14F-4D97-AF65-F5344CB8AC3E}">
        <p14:creationId xmlns:p14="http://schemas.microsoft.com/office/powerpoint/2010/main" val="10309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39616" y="5373216"/>
            <a:ext cx="6912768" cy="723528"/>
          </a:xfrm>
        </p:spPr>
        <p:txBody>
          <a:bodyPr/>
          <a:lstStyle/>
          <a:p>
            <a:r>
              <a:rPr lang="hu-HU" sz="3600" dirty="0">
                <a:solidFill>
                  <a:prstClr val="black">
                    <a:lumMod val="85000"/>
                    <a:lumOff val="15000"/>
                  </a:prstClr>
                </a:solidFill>
              </a:rPr>
              <a:t>Kérdések a csoport beszélgetéshez</a:t>
            </a:r>
            <a:endParaRPr lang="hu-HU" dirty="0"/>
          </a:p>
        </p:txBody>
      </p:sp>
      <p:sp>
        <p:nvSpPr>
          <p:cNvPr id="3" name="Tartalom helye 2"/>
          <p:cNvSpPr>
            <a:spLocks noGrp="1"/>
          </p:cNvSpPr>
          <p:nvPr>
            <p:ph idx="1"/>
          </p:nvPr>
        </p:nvSpPr>
        <p:spPr>
          <a:xfrm>
            <a:off x="263352" y="476672"/>
            <a:ext cx="11665296" cy="4896544"/>
          </a:xfrm>
        </p:spPr>
        <p:txBody>
          <a:bodyPr>
            <a:normAutofit fontScale="92500" lnSpcReduction="20000"/>
          </a:bodyPr>
          <a:lstStyle/>
          <a:p>
            <a:pPr marL="457200" indent="-457200">
              <a:buFont typeface="+mj-lt"/>
              <a:buAutoNum type="arabicPeriod"/>
            </a:pPr>
            <a:r>
              <a:rPr lang="hu-HU" sz="2800" dirty="0">
                <a:latin typeface="Arial" pitchFamily="34" charset="0"/>
                <a:cs typeface="Arial" pitchFamily="34" charset="0"/>
              </a:rPr>
              <a:t>Mi a Szent Szellem szerepe a Krisztusról való tanúságtételben?</a:t>
            </a:r>
          </a:p>
          <a:p>
            <a:pPr marL="457200" indent="-457200">
              <a:buFont typeface="+mj-lt"/>
              <a:buAutoNum type="arabicPeriod"/>
            </a:pPr>
            <a:r>
              <a:rPr lang="hu-HU" sz="2800" dirty="0">
                <a:latin typeface="Arial" pitchFamily="34" charset="0"/>
                <a:cs typeface="Arial" pitchFamily="34" charset="0"/>
              </a:rPr>
              <a:t>Mint Isten gyermeke, milyen bibliai ígéreteket kaptál a Szent Szellemmel kapcsolatosan?</a:t>
            </a:r>
          </a:p>
          <a:p>
            <a:pPr marL="457200" indent="-457200">
              <a:buFont typeface="+mj-lt"/>
              <a:buAutoNum type="arabicPeriod"/>
            </a:pPr>
            <a:r>
              <a:rPr lang="hu-HU" sz="2800" dirty="0">
                <a:latin typeface="Arial" pitchFamily="34" charset="0"/>
                <a:cs typeface="Arial" pitchFamily="34" charset="0"/>
              </a:rPr>
              <a:t>Milyen módon tehetsz szert új evangéliumi barátságokra? Milyen lehetőségek jutnak eszedbe?</a:t>
            </a:r>
          </a:p>
          <a:p>
            <a:pPr marL="457200" indent="-457200">
              <a:buFont typeface="+mj-lt"/>
              <a:buAutoNum type="arabicPeriod"/>
            </a:pPr>
            <a:r>
              <a:rPr lang="hu-HU" sz="2800" dirty="0">
                <a:latin typeface="Arial" pitchFamily="34" charset="0"/>
                <a:cs typeface="Arial" pitchFamily="34" charset="0"/>
              </a:rPr>
              <a:t>Milyen kapcsolat van az emberekért való imádság és az evangélium megosztása között?</a:t>
            </a:r>
          </a:p>
          <a:p>
            <a:pPr marL="457200" indent="-457200">
              <a:buFont typeface="+mj-lt"/>
              <a:buAutoNum type="arabicPeriod"/>
            </a:pPr>
            <a:r>
              <a:rPr lang="hu-HU" sz="2800" dirty="0">
                <a:latin typeface="Arial" pitchFamily="34" charset="0"/>
                <a:cs typeface="Arial" pitchFamily="34" charset="0"/>
              </a:rPr>
              <a:t>Saját szavaiddal foglald össze röviden a személyes bizonyságtételedet  és benne az evangéliumot, úgy mintha az egyik Krisztust még nem ismerő barátodnak mondanád el.</a:t>
            </a:r>
          </a:p>
          <a:p>
            <a:pPr marL="457200" indent="-457200">
              <a:buFont typeface="+mj-lt"/>
              <a:buAutoNum type="arabicPeriod"/>
            </a:pPr>
            <a:r>
              <a:rPr lang="hu-HU" sz="2800" dirty="0">
                <a:latin typeface="Arial" pitchFamily="34" charset="0"/>
                <a:cs typeface="Arial" pitchFamily="34" charset="0"/>
              </a:rPr>
              <a:t>Hogyan segíthetnek a kiscsoport vezetők, a lelkipásztor, az igehirdetők a gyülekezet tagjainak az evangéliumi szolgálatban való növekedés érdekében?</a:t>
            </a:r>
          </a:p>
        </p:txBody>
      </p:sp>
      <p:sp>
        <p:nvSpPr>
          <p:cNvPr id="4" name="Szövegdoboz 3">
            <a:extLst>
              <a:ext uri="{FF2B5EF4-FFF2-40B4-BE49-F238E27FC236}">
                <a16:creationId xmlns:a16="http://schemas.microsoft.com/office/drawing/2014/main" id="{1581B4E3-6FD5-CE5A-EE92-80DD5B3F08A6}"/>
              </a:ext>
            </a:extLst>
          </p:cNvPr>
          <p:cNvSpPr txBox="1"/>
          <p:nvPr/>
        </p:nvSpPr>
        <p:spPr>
          <a:xfrm>
            <a:off x="2639616" y="6208737"/>
            <a:ext cx="6912768" cy="523220"/>
          </a:xfrm>
          <a:prstGeom prst="rect">
            <a:avLst/>
          </a:prstGeom>
          <a:noFill/>
        </p:spPr>
        <p:txBody>
          <a:bodyPr wrap="square">
            <a:spAutoFit/>
          </a:bodyPr>
          <a:lstStyle/>
          <a:p>
            <a:r>
              <a:rPr lang="hu-HU" sz="2800" dirty="0">
                <a:solidFill>
                  <a:srgbClr val="AD0101"/>
                </a:solidFill>
                <a:latin typeface="Arial" panose="020B0604020202020204" pitchFamily="34" charset="0"/>
                <a:cs typeface="Arial" panose="020B0604020202020204" pitchFamily="34" charset="0"/>
              </a:rPr>
              <a:t>https://ujremeny.hu/misszio/andrasmisszio </a:t>
            </a:r>
          </a:p>
        </p:txBody>
      </p:sp>
    </p:spTree>
    <p:extLst>
      <p:ext uri="{BB962C8B-B14F-4D97-AF65-F5344CB8AC3E}">
        <p14:creationId xmlns:p14="http://schemas.microsoft.com/office/powerpoint/2010/main" val="79711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16000" y="5013176"/>
            <a:ext cx="10058400" cy="1159024"/>
          </a:xfrm>
        </p:spPr>
        <p:txBody>
          <a:bodyPr anchor="b">
            <a:normAutofit/>
          </a:bodyPr>
          <a:lstStyle/>
          <a:p>
            <a:pPr algn="r"/>
            <a:r>
              <a:rPr lang="hu-HU" dirty="0"/>
              <a:t>Egyszerűen</a:t>
            </a:r>
          </a:p>
        </p:txBody>
      </p:sp>
      <p:pic>
        <p:nvPicPr>
          <p:cNvPr id="8" name="Kép 7"/>
          <p:cNvPicPr>
            <a:picLocks noChangeAspect="1"/>
          </p:cNvPicPr>
          <p:nvPr/>
        </p:nvPicPr>
        <p:blipFill>
          <a:blip r:embed="rId3">
            <a:extLst>
              <a:ext uri="{28A0092B-C50C-407E-A947-70E740481C1C}">
                <a14:useLocalDpi xmlns:a14="http://schemas.microsoft.com/office/drawing/2010/main" val="0"/>
              </a:ext>
            </a:extLst>
          </a:blip>
          <a:srcRect r="4338" b="1"/>
          <a:stretch>
            <a:fillRect/>
          </a:stretch>
        </p:blipFill>
        <p:spPr>
          <a:xfrm>
            <a:off x="4947821" y="457201"/>
            <a:ext cx="6126579" cy="4114799"/>
          </a:xfrm>
          <a:prstGeom prst="rect">
            <a:avLst/>
          </a:prstGeom>
          <a:noFill/>
          <a:ln>
            <a:noFill/>
          </a:ln>
          <a:effectLst/>
        </p:spPr>
      </p:pic>
      <p:sp>
        <p:nvSpPr>
          <p:cNvPr id="13" name="Text Placeholder 3">
            <a:extLst>
              <a:ext uri="{FF2B5EF4-FFF2-40B4-BE49-F238E27FC236}">
                <a16:creationId xmlns:a16="http://schemas.microsoft.com/office/drawing/2014/main" id="{8322E246-B9ED-E3A1-D11C-FF8495FDBE6B}"/>
              </a:ext>
            </a:extLst>
          </p:cNvPr>
          <p:cNvSpPr>
            <a:spLocks noGrp="1"/>
          </p:cNvSpPr>
          <p:nvPr>
            <p:ph type="body" sz="half" idx="2"/>
          </p:nvPr>
        </p:nvSpPr>
        <p:spPr>
          <a:xfrm>
            <a:off x="1016002" y="457200"/>
            <a:ext cx="3564876" cy="4555976"/>
          </a:xfrm>
        </p:spPr>
        <p:txBody>
          <a:bodyPr>
            <a:normAutofit fontScale="92500"/>
          </a:bodyPr>
          <a:lstStyle/>
          <a:p>
            <a:r>
              <a:rPr lang="hu-HU" sz="2400" b="1" dirty="0">
                <a:latin typeface="Arial" panose="020B0604020202020204" pitchFamily="34" charset="0"/>
                <a:cs typeface="Arial" panose="020B0604020202020204" pitchFamily="34" charset="0"/>
              </a:rPr>
              <a:t>2Móz 40:36-38  </a:t>
            </a:r>
            <a:r>
              <a:rPr lang="hu-HU" sz="2400" dirty="0">
                <a:latin typeface="Arial" panose="020B0604020202020204" pitchFamily="34" charset="0"/>
                <a:cs typeface="Arial" panose="020B0604020202020204" pitchFamily="34" charset="0"/>
              </a:rPr>
              <a:t>Valahányszor </a:t>
            </a:r>
            <a:r>
              <a:rPr lang="hu-HU" sz="2400" dirty="0" err="1">
                <a:latin typeface="Arial" panose="020B0604020202020204" pitchFamily="34" charset="0"/>
                <a:cs typeface="Arial" panose="020B0604020202020204" pitchFamily="34" charset="0"/>
              </a:rPr>
              <a:t>fölszállt</a:t>
            </a:r>
            <a:r>
              <a:rPr lang="hu-HU" sz="2400" dirty="0">
                <a:latin typeface="Arial" panose="020B0604020202020204" pitchFamily="34" charset="0"/>
                <a:cs typeface="Arial" panose="020B0604020202020204" pitchFamily="34" charset="0"/>
              </a:rPr>
              <a:t> a felhő a hajlékról, </a:t>
            </a:r>
            <a:r>
              <a:rPr lang="hu-HU" sz="2400" b="1" dirty="0">
                <a:latin typeface="Arial" panose="020B0604020202020204" pitchFamily="34" charset="0"/>
                <a:cs typeface="Arial" panose="020B0604020202020204" pitchFamily="34" charset="0"/>
              </a:rPr>
              <a:t>útnak indultak</a:t>
            </a:r>
            <a:r>
              <a:rPr lang="hu-HU" sz="2400" dirty="0">
                <a:latin typeface="Arial" panose="020B0604020202020204" pitchFamily="34" charset="0"/>
                <a:cs typeface="Arial" panose="020B0604020202020204" pitchFamily="34" charset="0"/>
              </a:rPr>
              <a:t> Izráel fiai egész vándorlásuk alatt. Ha nem szállt föl a felhő, </a:t>
            </a:r>
            <a:r>
              <a:rPr lang="hu-HU" sz="2400" b="1" dirty="0">
                <a:latin typeface="Arial" panose="020B0604020202020204" pitchFamily="34" charset="0"/>
                <a:cs typeface="Arial" panose="020B0604020202020204" pitchFamily="34" charset="0"/>
              </a:rPr>
              <a:t>nem indultak el </a:t>
            </a:r>
            <a:r>
              <a:rPr lang="hu-HU" sz="2400" dirty="0">
                <a:latin typeface="Arial" panose="020B0604020202020204" pitchFamily="34" charset="0"/>
                <a:cs typeface="Arial" panose="020B0604020202020204" pitchFamily="34" charset="0"/>
              </a:rPr>
              <a:t>ők se, amíg föl nem szállt. Mert nappal az Úr felhője volt a hajlékon, éjjel pedig tűz volt rajta. Izráel egész háza látta ezt vándorlása egész idején.</a:t>
            </a:r>
          </a:p>
          <a:p>
            <a:r>
              <a:rPr lang="hu-HU" sz="2400" dirty="0">
                <a:latin typeface="Arial" panose="020B0604020202020204" pitchFamily="34" charset="0"/>
                <a:cs typeface="Arial" panose="020B0604020202020204" pitchFamily="34" charset="0"/>
              </a:rPr>
              <a:t>(</a:t>
            </a:r>
            <a:r>
              <a:rPr lang="hu-HU" sz="2400" b="1" dirty="0" err="1">
                <a:solidFill>
                  <a:schemeClr val="tx1"/>
                </a:solidFill>
                <a:latin typeface="Arial" panose="020B0604020202020204" pitchFamily="34" charset="0"/>
                <a:cs typeface="Arial" panose="020B0604020202020204" pitchFamily="34" charset="0"/>
              </a:rPr>
              <a:t>Ján</a:t>
            </a:r>
            <a:r>
              <a:rPr lang="hu-HU" sz="2400" b="1" dirty="0">
                <a:solidFill>
                  <a:schemeClr val="tx1"/>
                </a:solidFill>
                <a:latin typeface="Arial" panose="020B0604020202020204" pitchFamily="34" charset="0"/>
                <a:cs typeface="Arial" panose="020B0604020202020204" pitchFamily="34" charset="0"/>
              </a:rPr>
              <a:t> 14:15-18</a:t>
            </a:r>
            <a:r>
              <a:rPr lang="hu-HU" sz="2400" dirty="0">
                <a:solidFill>
                  <a:schemeClr val="tx1"/>
                </a:solidFill>
                <a:latin typeface="Arial" panose="020B0604020202020204" pitchFamily="34" charset="0"/>
                <a:cs typeface="Arial" panose="020B0604020202020204" pitchFamily="34" charset="0"/>
              </a:rPr>
              <a:t>)</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29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47820" y="5229200"/>
            <a:ext cx="6126579" cy="943000"/>
          </a:xfrm>
        </p:spPr>
        <p:txBody>
          <a:bodyPr anchor="b">
            <a:normAutofit/>
          </a:bodyPr>
          <a:lstStyle/>
          <a:p>
            <a:pPr algn="r"/>
            <a:r>
              <a:rPr lang="hu-HU" dirty="0"/>
              <a:t>Egyszerűen</a:t>
            </a:r>
          </a:p>
        </p:txBody>
      </p:sp>
      <p:pic>
        <p:nvPicPr>
          <p:cNvPr id="7" name="Tartalom helye 3"/>
          <p:cNvPicPr>
            <a:picLocks noGrp="1" noChangeAspect="1"/>
          </p:cNvPicPr>
          <p:nvPr>
            <p:ph idx="1"/>
          </p:nvPr>
        </p:nvPicPr>
        <p:blipFill>
          <a:blip r:embed="rId3">
            <a:extLst>
              <a:ext uri="{28A0092B-C50C-407E-A947-70E740481C1C}">
                <a14:useLocalDpi xmlns:a14="http://schemas.microsoft.com/office/drawing/2010/main" val="0"/>
              </a:ext>
            </a:extLst>
          </a:blip>
          <a:srcRect l="615" r="-2" b="-2"/>
          <a:stretch>
            <a:fillRect/>
          </a:stretch>
        </p:blipFill>
        <p:spPr>
          <a:xfrm>
            <a:off x="4947821" y="457201"/>
            <a:ext cx="6126579" cy="4114799"/>
          </a:xfrm>
          <a:prstGeom prst="rect">
            <a:avLst/>
          </a:prstGeom>
          <a:noFill/>
          <a:ln>
            <a:noFill/>
          </a:ln>
          <a:effectLst/>
        </p:spPr>
      </p:pic>
      <p:sp>
        <p:nvSpPr>
          <p:cNvPr id="8" name="Téglalap 7">
            <a:extLst>
              <a:ext uri="{FF2B5EF4-FFF2-40B4-BE49-F238E27FC236}">
                <a16:creationId xmlns:a16="http://schemas.microsoft.com/office/drawing/2014/main" id="{3BED7492-5A0C-D472-6777-6B0A5EE8BF74}"/>
              </a:ext>
            </a:extLst>
          </p:cNvPr>
          <p:cNvSpPr/>
          <p:nvPr/>
        </p:nvSpPr>
        <p:spPr>
          <a:xfrm>
            <a:off x="1016000" y="457201"/>
            <a:ext cx="3711848" cy="5170646"/>
          </a:xfrm>
          <a:prstGeom prst="rect">
            <a:avLst/>
          </a:prstGeom>
          <a:noFill/>
        </p:spPr>
        <p:txBody>
          <a:bodyPr wrap="square">
            <a:spAutoFit/>
          </a:bodyPr>
          <a:lstStyle/>
          <a:p>
            <a:r>
              <a:rPr lang="hu-HU" sz="2200" b="1" dirty="0">
                <a:latin typeface="Arial" pitchFamily="34" charset="0"/>
                <a:cs typeface="Arial" pitchFamily="34" charset="0"/>
              </a:rPr>
              <a:t>Róm 8:12-15  </a:t>
            </a:r>
            <a:r>
              <a:rPr lang="hu-HU" sz="2200" dirty="0">
                <a:latin typeface="Arial" pitchFamily="34" charset="0"/>
                <a:cs typeface="Arial" pitchFamily="34" charset="0"/>
              </a:rPr>
              <a:t>Ezért, testvéreim, adósok vagyunk, de nem a testnek, hogy test szerint éljünk. Mert ha test szerint éltek, meg kell halnotok, de ha a Lélek által megölitek a test cselekedeteit, élni fogtok. </a:t>
            </a:r>
            <a:r>
              <a:rPr lang="hu-HU" sz="2200" b="1" dirty="0">
                <a:latin typeface="Arial" pitchFamily="34" charset="0"/>
                <a:cs typeface="Arial" pitchFamily="34" charset="0"/>
              </a:rPr>
              <a:t>Akiket pedig Isten Lelke vezérel, azok Isten fiai.</a:t>
            </a:r>
            <a:r>
              <a:rPr lang="hu-HU" sz="2200" dirty="0">
                <a:latin typeface="Arial" pitchFamily="34" charset="0"/>
                <a:cs typeface="Arial" pitchFamily="34" charset="0"/>
              </a:rPr>
              <a:t> Mert nem a szolgaság lelkét kaptátok, hogy ismét féljetek, hanem a </a:t>
            </a:r>
            <a:r>
              <a:rPr lang="hu-HU" sz="2200" b="1" dirty="0">
                <a:latin typeface="Arial" pitchFamily="34" charset="0"/>
                <a:cs typeface="Arial" pitchFamily="34" charset="0"/>
              </a:rPr>
              <a:t>fiúság Lelkét kaptátok</a:t>
            </a:r>
            <a:r>
              <a:rPr lang="hu-HU" sz="2200" dirty="0">
                <a:latin typeface="Arial" pitchFamily="34" charset="0"/>
                <a:cs typeface="Arial" pitchFamily="34" charset="0"/>
              </a:rPr>
              <a:t>, aki által kiáltjuk: "</a:t>
            </a:r>
            <a:r>
              <a:rPr lang="hu-HU" sz="2200" dirty="0" err="1">
                <a:latin typeface="Arial" pitchFamily="34" charset="0"/>
                <a:cs typeface="Arial" pitchFamily="34" charset="0"/>
              </a:rPr>
              <a:t>Abbá</a:t>
            </a:r>
            <a:r>
              <a:rPr lang="hu-HU" sz="2200" dirty="0">
                <a:latin typeface="Arial" pitchFamily="34" charset="0"/>
                <a:cs typeface="Arial" pitchFamily="34" charset="0"/>
              </a:rPr>
              <a:t>, Atya!"</a:t>
            </a:r>
          </a:p>
        </p:txBody>
      </p:sp>
      <p:sp>
        <p:nvSpPr>
          <p:cNvPr id="4" name="Szövegdoboz 3">
            <a:extLst>
              <a:ext uri="{FF2B5EF4-FFF2-40B4-BE49-F238E27FC236}">
                <a16:creationId xmlns:a16="http://schemas.microsoft.com/office/drawing/2014/main" id="{AB0C1AFA-F1A8-474C-9D75-5B97D9157E4C}"/>
              </a:ext>
            </a:extLst>
          </p:cNvPr>
          <p:cNvSpPr txBox="1"/>
          <p:nvPr/>
        </p:nvSpPr>
        <p:spPr>
          <a:xfrm>
            <a:off x="1016000" y="5627848"/>
            <a:ext cx="5944096" cy="430887"/>
          </a:xfrm>
          <a:prstGeom prst="rect">
            <a:avLst/>
          </a:prstGeom>
          <a:noFill/>
        </p:spPr>
        <p:txBody>
          <a:bodyPr wrap="square">
            <a:spAutoFit/>
          </a:bodyPr>
          <a:lstStyle/>
          <a:p>
            <a:r>
              <a:rPr lang="hu-HU" sz="2200" dirty="0">
                <a:latin typeface="Arial" panose="020B0604020202020204" pitchFamily="34" charset="0"/>
                <a:cs typeface="Arial" panose="020B0604020202020204" pitchFamily="34" charset="0"/>
              </a:rPr>
              <a:t>(</a:t>
            </a:r>
            <a:r>
              <a:rPr lang="hu-HU" sz="2200" b="1" dirty="0">
                <a:latin typeface="Arial" panose="020B0604020202020204" pitchFamily="34" charset="0"/>
                <a:cs typeface="Arial" panose="020B0604020202020204" pitchFamily="34" charset="0"/>
              </a:rPr>
              <a:t>Zsolt 139:1-6; 1Kor 14:24-25; </a:t>
            </a:r>
            <a:r>
              <a:rPr lang="hu-HU" sz="2200" b="1" dirty="0" err="1">
                <a:latin typeface="Arial" panose="020B0604020202020204" pitchFamily="34" charset="0"/>
                <a:cs typeface="Arial" panose="020B0604020202020204" pitchFamily="34" charset="0"/>
              </a:rPr>
              <a:t>Ján</a:t>
            </a:r>
            <a:r>
              <a:rPr lang="hu-HU" sz="2200" b="1" dirty="0">
                <a:latin typeface="Arial" panose="020B0604020202020204" pitchFamily="34" charset="0"/>
                <a:cs typeface="Arial" panose="020B0604020202020204" pitchFamily="34" charset="0"/>
              </a:rPr>
              <a:t> 1:12-13</a:t>
            </a:r>
            <a:r>
              <a:rPr lang="hu-HU" sz="2200" dirty="0">
                <a:latin typeface="Arial" panose="020B0604020202020204" pitchFamily="34" charset="0"/>
                <a:cs typeface="Arial" panose="020B0604020202020204" pitchFamily="34" charset="0"/>
              </a:rPr>
              <a:t>)</a:t>
            </a:r>
            <a:r>
              <a:rPr lang="hu-HU" sz="2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25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16000" y="5229200"/>
            <a:ext cx="9042400" cy="943000"/>
          </a:xfrm>
        </p:spPr>
        <p:txBody>
          <a:bodyPr vert="horz" lIns="91440" tIns="45720" rIns="91440" bIns="45720" rtlCol="0" anchor="b" anchorCtr="0">
            <a:normAutofit/>
          </a:bodyPr>
          <a:lstStyle/>
          <a:p>
            <a:r>
              <a:rPr lang="hu-HU" dirty="0">
                <a:solidFill>
                  <a:schemeClr val="bg1"/>
                </a:solidFill>
              </a:rPr>
              <a:t>Új kapcsolatok</a:t>
            </a:r>
          </a:p>
        </p:txBody>
      </p:sp>
      <p:sp>
        <p:nvSpPr>
          <p:cNvPr id="7" name="Tartalom helye 2"/>
          <p:cNvSpPr txBox="1">
            <a:spLocks/>
          </p:cNvSpPr>
          <p:nvPr/>
        </p:nvSpPr>
        <p:spPr>
          <a:xfrm>
            <a:off x="1043588" y="476673"/>
            <a:ext cx="10048552" cy="2520280"/>
          </a:xfrm>
          <a:prstGeom prst="rect">
            <a:avLst/>
          </a:prstGeom>
          <a:solidFill>
            <a:schemeClr val="bg1">
              <a:alpha val="5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rabicPeriod"/>
            </a:pPr>
            <a:r>
              <a:rPr lang="hu-HU" sz="2800" dirty="0">
                <a:solidFill>
                  <a:schemeClr val="tx1"/>
                </a:solidFill>
                <a:latin typeface="Arial" pitchFamily="34" charset="0"/>
                <a:cs typeface="Arial" pitchFamily="34" charset="0"/>
              </a:rPr>
              <a:t>Minden barátod már keresztyén? </a:t>
            </a:r>
          </a:p>
          <a:p>
            <a:pPr marL="514350" indent="-514350">
              <a:buFont typeface="+mj-lt"/>
              <a:buAutoNum type="arabicPeriod" startAt="2"/>
            </a:pPr>
            <a:r>
              <a:rPr lang="hu-HU" sz="2800" dirty="0">
                <a:solidFill>
                  <a:schemeClr val="tx1"/>
                </a:solidFill>
                <a:latin typeface="Arial" pitchFamily="34" charset="0"/>
                <a:cs typeface="Arial" pitchFamily="34" charset="0"/>
              </a:rPr>
              <a:t>Közös időtöltés másokkal</a:t>
            </a:r>
          </a:p>
          <a:p>
            <a:pPr marL="457200" indent="-457200">
              <a:buFont typeface="+mj-lt"/>
              <a:buAutoNum type="arabicPeriod" startAt="2"/>
            </a:pPr>
            <a:r>
              <a:rPr lang="hu-HU" sz="2800" dirty="0">
                <a:solidFill>
                  <a:schemeClr val="tx1"/>
                </a:solidFill>
                <a:latin typeface="Arial" pitchFamily="34" charset="0"/>
                <a:cs typeface="Arial" pitchFamily="34" charset="0"/>
              </a:rPr>
              <a:t>Építs fel barátságot egy spontán találkozásból!</a:t>
            </a:r>
          </a:p>
          <a:p>
            <a:pPr marL="457200" indent="-457200">
              <a:buFont typeface="+mj-lt"/>
              <a:buAutoNum type="arabicPeriod" startAt="2"/>
            </a:pPr>
            <a:r>
              <a:rPr lang="hu-HU" sz="2800" dirty="0">
                <a:solidFill>
                  <a:schemeClr val="tx1"/>
                </a:solidFill>
                <a:latin typeface="Arial" pitchFamily="34" charset="0"/>
                <a:cs typeface="Arial" pitchFamily="34" charset="0"/>
              </a:rPr>
              <a:t>Adj evangéliumi iratot, vagy küldj egy ilyen linket (</a:t>
            </a:r>
            <a:r>
              <a:rPr lang="hu-HU" sz="2800" b="1" i="1" dirty="0">
                <a:solidFill>
                  <a:schemeClr val="tx1"/>
                </a:solidFill>
                <a:latin typeface="Arial" pitchFamily="34" charset="0"/>
                <a:cs typeface="Arial" pitchFamily="34" charset="0"/>
              </a:rPr>
              <a:t>1Pt 3:15</a:t>
            </a:r>
            <a:r>
              <a:rPr lang="hu-HU" sz="2800" dirty="0">
                <a:solidFill>
                  <a:schemeClr val="tx1"/>
                </a:solidFill>
                <a:latin typeface="Arial" pitchFamily="34" charset="0"/>
                <a:cs typeface="Arial" pitchFamily="34" charset="0"/>
              </a:rPr>
              <a:t>)</a:t>
            </a:r>
          </a:p>
          <a:p>
            <a:pPr marL="457200" indent="-457200">
              <a:buFont typeface="+mj-lt"/>
              <a:buAutoNum type="arabicPeriod" startAt="2"/>
            </a:pPr>
            <a:r>
              <a:rPr lang="hu-HU" sz="2800" dirty="0">
                <a:solidFill>
                  <a:schemeClr val="tx1"/>
                </a:solidFill>
                <a:latin typeface="Arial" pitchFamily="34" charset="0"/>
                <a:cs typeface="Arial" pitchFamily="34" charset="0"/>
              </a:rPr>
              <a:t>Gyakorold a vendégszeretetet (</a:t>
            </a:r>
            <a:r>
              <a:rPr lang="hu-HU" sz="2800" b="1" i="1" dirty="0">
                <a:solidFill>
                  <a:schemeClr val="tx1"/>
                </a:solidFill>
                <a:latin typeface="Arial" pitchFamily="34" charset="0"/>
                <a:cs typeface="Arial" pitchFamily="34" charset="0"/>
              </a:rPr>
              <a:t>Zsid13:2; 1Pt 4:9</a:t>
            </a:r>
            <a:r>
              <a:rPr lang="hu-HU" sz="2800" dirty="0">
                <a:solidFill>
                  <a:schemeClr val="tx1"/>
                </a:solidFill>
                <a:latin typeface="Arial" pitchFamily="34" charset="0"/>
                <a:cs typeface="Arial" pitchFamily="34" charset="0"/>
              </a:rPr>
              <a:t>)</a:t>
            </a:r>
          </a:p>
        </p:txBody>
      </p:sp>
      <p:sp>
        <p:nvSpPr>
          <p:cNvPr id="3" name="Tartalom helye 2">
            <a:extLst>
              <a:ext uri="{FF2B5EF4-FFF2-40B4-BE49-F238E27FC236}">
                <a16:creationId xmlns:a16="http://schemas.microsoft.com/office/drawing/2014/main" id="{9642FB1F-9F61-8056-143D-9E6DF9D945AA}"/>
              </a:ext>
            </a:extLst>
          </p:cNvPr>
          <p:cNvSpPr txBox="1">
            <a:spLocks/>
          </p:cNvSpPr>
          <p:nvPr/>
        </p:nvSpPr>
        <p:spPr>
          <a:xfrm>
            <a:off x="1043588" y="3861048"/>
            <a:ext cx="10048552" cy="1332147"/>
          </a:xfrm>
          <a:prstGeom prst="rect">
            <a:avLst/>
          </a:prstGeom>
          <a:solidFill>
            <a:schemeClr val="bg1">
              <a:alpha val="5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14350" indent="-514350">
              <a:buFont typeface="+mj-lt"/>
              <a:buAutoNum type="arabicPeriod" startAt="6"/>
            </a:pPr>
            <a:r>
              <a:rPr lang="hu-HU" sz="2800" dirty="0">
                <a:solidFill>
                  <a:schemeClr val="tx1"/>
                </a:solidFill>
                <a:latin typeface="Arial" pitchFamily="34" charset="0"/>
                <a:cs typeface="Arial" pitchFamily="34" charset="0"/>
              </a:rPr>
              <a:t>A módszereid megvizsgálása (</a:t>
            </a:r>
            <a:r>
              <a:rPr lang="hu-HU" sz="2800" b="1" i="1" dirty="0">
                <a:solidFill>
                  <a:schemeClr val="tx1"/>
                </a:solidFill>
                <a:latin typeface="Arial" pitchFamily="34" charset="0"/>
                <a:cs typeface="Arial" pitchFamily="34" charset="0"/>
              </a:rPr>
              <a:t>Jel 3:16</a:t>
            </a:r>
            <a:r>
              <a:rPr lang="hu-HU" sz="2800" dirty="0">
                <a:solidFill>
                  <a:schemeClr val="tx1"/>
                </a:solidFill>
                <a:latin typeface="Arial" pitchFamily="34" charset="0"/>
                <a:cs typeface="Arial" pitchFamily="34" charset="0"/>
              </a:rPr>
              <a:t>)</a:t>
            </a:r>
          </a:p>
          <a:p>
            <a:pPr marL="457200" indent="-457200">
              <a:buFont typeface="+mj-lt"/>
              <a:buAutoNum type="arabicPeriod" startAt="6"/>
            </a:pPr>
            <a:r>
              <a:rPr lang="hu-HU" sz="2800" dirty="0">
                <a:solidFill>
                  <a:schemeClr val="tx1"/>
                </a:solidFill>
                <a:latin typeface="Arial" pitchFamily="34" charset="0"/>
                <a:cs typeface="Arial" pitchFamily="34" charset="0"/>
              </a:rPr>
              <a:t>A rendszeres ima (</a:t>
            </a:r>
            <a:r>
              <a:rPr lang="hu-HU" sz="2800" b="1" i="1" dirty="0" err="1">
                <a:solidFill>
                  <a:schemeClr val="tx1"/>
                </a:solidFill>
                <a:latin typeface="Arial" pitchFamily="34" charset="0"/>
                <a:cs typeface="Arial" pitchFamily="34" charset="0"/>
              </a:rPr>
              <a:t>Zsid</a:t>
            </a:r>
            <a:r>
              <a:rPr lang="hu-HU" sz="2800" b="1" i="1" dirty="0">
                <a:solidFill>
                  <a:schemeClr val="tx1"/>
                </a:solidFill>
                <a:latin typeface="Arial" pitchFamily="34" charset="0"/>
                <a:cs typeface="Arial" pitchFamily="34" charset="0"/>
              </a:rPr>
              <a:t> 10:35; </a:t>
            </a:r>
            <a:r>
              <a:rPr lang="hu-HU" sz="2800" b="1" i="1" dirty="0" err="1">
                <a:solidFill>
                  <a:schemeClr val="tx1"/>
                </a:solidFill>
                <a:latin typeface="Arial" pitchFamily="34" charset="0"/>
                <a:cs typeface="Arial" pitchFamily="34" charset="0"/>
              </a:rPr>
              <a:t>Mt</a:t>
            </a:r>
            <a:r>
              <a:rPr lang="hu-HU" sz="2800" b="1" i="1" dirty="0">
                <a:solidFill>
                  <a:schemeClr val="tx1"/>
                </a:solidFill>
                <a:latin typeface="Arial" pitchFamily="34" charset="0"/>
                <a:cs typeface="Arial" pitchFamily="34" charset="0"/>
              </a:rPr>
              <a:t> 5:14</a:t>
            </a:r>
            <a:r>
              <a:rPr lang="hu-HU" sz="2800" dirty="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17185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3">
                                            <p:bg/>
                                          </p:spTgt>
                                        </p:tgtEl>
                                        <p:attrNameLst>
                                          <p:attrName>style.visibility</p:attrName>
                                        </p:attrNameLst>
                                      </p:cBhvr>
                                      <p:to>
                                        <p:strVal val="visible"/>
                                      </p:to>
                                    </p:set>
                                    <p:animEffect transition="in" filter="fade">
                                      <p:cBhvr>
                                        <p:cTn id="41" dur="500"/>
                                        <p:tgtEl>
                                          <p:spTgt spid="3">
                                            <p:bg/>
                                          </p:spTgt>
                                        </p:tgtEl>
                                      </p:cBhvr>
                                    </p:animEffect>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1000"/>
                                        <p:tgtEl>
                                          <p:spTgt spid="3">
                                            <p:txEl>
                                              <p:pRg st="0" end="0"/>
                                            </p:txEl>
                                          </p:spTgt>
                                        </p:tgtEl>
                                      </p:cBhvr>
                                    </p:animEffect>
                                    <p:anim calcmode="lin" valueType="num">
                                      <p:cBhvr>
                                        <p:cTn id="4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1000"/>
                                        <p:tgtEl>
                                          <p:spTgt spid="3">
                                            <p:txEl>
                                              <p:pRg st="1" end="1"/>
                                            </p:txEl>
                                          </p:spTgt>
                                        </p:tgtEl>
                                      </p:cBhvr>
                                    </p:animEffect>
                                    <p:anim calcmode="lin" valueType="num">
                                      <p:cBhvr>
                                        <p:cTn id="5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3"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16000" y="5229200"/>
            <a:ext cx="9042400" cy="943000"/>
          </a:xfrm>
        </p:spPr>
        <p:txBody>
          <a:bodyPr/>
          <a:lstStyle/>
          <a:p>
            <a:r>
              <a:rPr lang="hu-HU" dirty="0">
                <a:solidFill>
                  <a:schemeClr val="bg1"/>
                </a:solidFill>
                <a:effectLst>
                  <a:outerShdw blurRad="38100" dist="38100" dir="2700000" algn="tl">
                    <a:srgbClr val="000000">
                      <a:alpha val="43137"/>
                    </a:srgbClr>
                  </a:outerShdw>
                </a:effectLst>
              </a:rPr>
              <a:t>Új kapcsolatok</a:t>
            </a:r>
          </a:p>
        </p:txBody>
      </p:sp>
      <p:sp>
        <p:nvSpPr>
          <p:cNvPr id="7" name="Tartalom helye 2"/>
          <p:cNvSpPr txBox="1">
            <a:spLocks/>
          </p:cNvSpPr>
          <p:nvPr/>
        </p:nvSpPr>
        <p:spPr>
          <a:xfrm>
            <a:off x="1030069" y="685800"/>
            <a:ext cx="10048552" cy="2311152"/>
          </a:xfrm>
          <a:prstGeom prst="rect">
            <a:avLst/>
          </a:prstGeom>
          <a:solidFill>
            <a:schemeClr val="bg1">
              <a:alpha val="50000"/>
            </a:schemeClr>
          </a:solidFill>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14350" indent="-514350">
              <a:buClr>
                <a:srgbClr val="AD0101"/>
              </a:buClr>
              <a:buFont typeface="+mj-lt"/>
              <a:buAutoNum type="arabicPeriod" startAt="8"/>
            </a:pPr>
            <a:r>
              <a:rPr lang="hu-HU" sz="4000" dirty="0">
                <a:solidFill>
                  <a:schemeClr val="tx1"/>
                </a:solidFill>
                <a:latin typeface="Arial" pitchFamily="34" charset="0"/>
                <a:cs typeface="Arial" pitchFamily="34" charset="0"/>
              </a:rPr>
              <a:t>Szervezz rendszeresen vonzó evangelizációs programokat!</a:t>
            </a:r>
          </a:p>
          <a:p>
            <a:pPr marL="514350" indent="-514350">
              <a:buClr>
                <a:srgbClr val="AD0101"/>
              </a:buClr>
              <a:buFont typeface="+mj-lt"/>
              <a:buAutoNum type="arabicPeriod" startAt="8"/>
            </a:pPr>
            <a:r>
              <a:rPr lang="hu-HU" sz="4000" dirty="0">
                <a:solidFill>
                  <a:schemeClr val="tx1"/>
                </a:solidFill>
                <a:latin typeface="Arial" pitchFamily="34" charset="0"/>
                <a:cs typeface="Arial" pitchFamily="34" charset="0"/>
              </a:rPr>
              <a:t>Próbálj meg házaspárokat, párokat elérni</a:t>
            </a:r>
          </a:p>
        </p:txBody>
      </p:sp>
      <p:sp>
        <p:nvSpPr>
          <p:cNvPr id="4" name="Szövegdoboz 3">
            <a:extLst>
              <a:ext uri="{FF2B5EF4-FFF2-40B4-BE49-F238E27FC236}">
                <a16:creationId xmlns:a16="http://schemas.microsoft.com/office/drawing/2014/main" id="{7DBB7248-810E-4A98-59E6-9D11FD17966D}"/>
              </a:ext>
            </a:extLst>
          </p:cNvPr>
          <p:cNvSpPr txBox="1"/>
          <p:nvPr/>
        </p:nvSpPr>
        <p:spPr>
          <a:xfrm>
            <a:off x="5263223" y="3815329"/>
            <a:ext cx="5801330" cy="1754326"/>
          </a:xfrm>
          <a:prstGeom prst="rect">
            <a:avLst/>
          </a:prstGeom>
          <a:noFill/>
        </p:spPr>
        <p:txBody>
          <a:bodyPr wrap="square">
            <a:spAutoFit/>
          </a:bodyPr>
          <a:lstStyle/>
          <a:p>
            <a:pPr marL="0" indent="0" algn="r">
              <a:buClr>
                <a:srgbClr val="AD0101"/>
              </a:buClr>
              <a:buNone/>
            </a:pPr>
            <a:r>
              <a:rPr lang="hu-HU" sz="3600" b="1" dirty="0">
                <a:solidFill>
                  <a:schemeClr val="bg1"/>
                </a:solidFill>
                <a:effectLst>
                  <a:outerShdw blurRad="38100" dist="38100" dir="2700000" algn="tl">
                    <a:srgbClr val="000000">
                      <a:alpha val="43137"/>
                    </a:srgbClr>
                  </a:outerShdw>
                </a:effectLst>
                <a:latin typeface="Arial" pitchFamily="34" charset="0"/>
                <a:cs typeface="Arial" pitchFamily="34" charset="0"/>
              </a:rPr>
              <a:t>Cél: </a:t>
            </a:r>
            <a:r>
              <a:rPr lang="hu-HU" sz="3600" dirty="0">
                <a:solidFill>
                  <a:schemeClr val="bg1"/>
                </a:solidFill>
                <a:effectLst>
                  <a:outerShdw blurRad="38100" dist="38100" dir="2700000" algn="tl">
                    <a:srgbClr val="000000">
                      <a:alpha val="43137"/>
                    </a:srgbClr>
                  </a:outerShdw>
                </a:effectLst>
                <a:latin typeface="Arial" pitchFamily="34" charset="0"/>
                <a:cs typeface="Arial" pitchFamily="34" charset="0"/>
              </a:rPr>
              <a:t>A lelkek megmenekülésének elősegítése az örök életre!</a:t>
            </a:r>
          </a:p>
        </p:txBody>
      </p:sp>
    </p:spTree>
    <p:extLst>
      <p:ext uri="{BB962C8B-B14F-4D97-AF65-F5344CB8AC3E}">
        <p14:creationId xmlns:p14="http://schemas.microsoft.com/office/powerpoint/2010/main" val="343290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99856" y="4941168"/>
            <a:ext cx="6274544" cy="1231032"/>
          </a:xfrm>
        </p:spPr>
        <p:txBody>
          <a:bodyPr anchor="b">
            <a:normAutofit/>
          </a:bodyPr>
          <a:lstStyle/>
          <a:p>
            <a:pPr algn="r"/>
            <a:r>
              <a:rPr lang="hu-HU" sz="4400" dirty="0"/>
              <a:t>A Bárány és a kis bárányok</a:t>
            </a:r>
          </a:p>
        </p:txBody>
      </p:sp>
      <p:pic>
        <p:nvPicPr>
          <p:cNvPr id="11" name="Tartalom helye 3"/>
          <p:cNvPicPr>
            <a:picLocks noGrp="1" noChangeAspect="1"/>
          </p:cNvPicPr>
          <p:nvPr>
            <p:ph idx="1"/>
          </p:nvPr>
        </p:nvPicPr>
        <p:blipFill>
          <a:blip r:embed="rId3">
            <a:extLst>
              <a:ext uri="{28A0092B-C50C-407E-A947-70E740481C1C}">
                <a14:useLocalDpi xmlns:a14="http://schemas.microsoft.com/office/drawing/2010/main" val="0"/>
              </a:ext>
            </a:extLst>
          </a:blip>
          <a:srcRect t="7847" r="-3" b="7933"/>
          <a:stretch>
            <a:fillRect/>
          </a:stretch>
        </p:blipFill>
        <p:spPr>
          <a:xfrm>
            <a:off x="4947821" y="457201"/>
            <a:ext cx="6126579" cy="4114799"/>
          </a:xfrm>
          <a:prstGeom prst="rect">
            <a:avLst/>
          </a:prstGeom>
          <a:noFill/>
          <a:ln>
            <a:noFill/>
          </a:ln>
          <a:effectLst/>
        </p:spPr>
      </p:pic>
      <p:sp>
        <p:nvSpPr>
          <p:cNvPr id="18" name="Text Placeholder 3">
            <a:extLst>
              <a:ext uri="{FF2B5EF4-FFF2-40B4-BE49-F238E27FC236}">
                <a16:creationId xmlns:a16="http://schemas.microsoft.com/office/drawing/2014/main" id="{44C0192D-0DC4-DAFC-02E7-BF18F504EC4E}"/>
              </a:ext>
            </a:extLst>
          </p:cNvPr>
          <p:cNvSpPr>
            <a:spLocks noGrp="1"/>
          </p:cNvSpPr>
          <p:nvPr>
            <p:ph type="body" sz="half" idx="2"/>
          </p:nvPr>
        </p:nvSpPr>
        <p:spPr>
          <a:xfrm>
            <a:off x="1016002" y="457200"/>
            <a:ext cx="3564876" cy="5276056"/>
          </a:xfrm>
        </p:spPr>
        <p:txBody>
          <a:bodyPr>
            <a:noAutofit/>
          </a:bodyPr>
          <a:lstStyle/>
          <a:p>
            <a:r>
              <a:rPr lang="hu-HU" sz="2200" b="1" noProof="0" dirty="0" err="1">
                <a:latin typeface="Arial" panose="020B0604020202020204" pitchFamily="34" charset="0"/>
                <a:cs typeface="Arial" panose="020B0604020202020204" pitchFamily="34" charset="0"/>
              </a:rPr>
              <a:t>Ef</a:t>
            </a:r>
            <a:r>
              <a:rPr lang="hu-HU" sz="2200" b="1" noProof="0" dirty="0">
                <a:latin typeface="Arial" panose="020B0604020202020204" pitchFamily="34" charset="0"/>
                <a:cs typeface="Arial" panose="020B0604020202020204" pitchFamily="34" charset="0"/>
              </a:rPr>
              <a:t> 4:11-12  </a:t>
            </a:r>
            <a:r>
              <a:rPr lang="hu-HU" sz="2200" noProof="0" dirty="0">
                <a:latin typeface="Arial" panose="020B0604020202020204" pitchFamily="34" charset="0"/>
                <a:cs typeface="Arial" panose="020B0604020202020204" pitchFamily="34" charset="0"/>
              </a:rPr>
              <a:t>És ő "adott" némelyeket apostolokul, másokat prófétákul, ismét másokat evangélistákul, vagy pásztorokul és </a:t>
            </a:r>
            <a:r>
              <a:rPr lang="hu-HU" sz="2200" noProof="0" dirty="0" err="1">
                <a:latin typeface="Arial" panose="020B0604020202020204" pitchFamily="34" charset="0"/>
                <a:cs typeface="Arial" panose="020B0604020202020204" pitchFamily="34" charset="0"/>
              </a:rPr>
              <a:t>tanítókul</a:t>
            </a:r>
            <a:r>
              <a:rPr lang="hu-HU" sz="2200" noProof="0" dirty="0">
                <a:latin typeface="Arial" panose="020B0604020202020204" pitchFamily="34" charset="0"/>
                <a:cs typeface="Arial" panose="020B0604020202020204" pitchFamily="34" charset="0"/>
              </a:rPr>
              <a:t>, hogy felkészítse a szenteket a szolgálat végzésére, a Krisztus testének építésére,</a:t>
            </a:r>
          </a:p>
          <a:p>
            <a:r>
              <a:rPr lang="hu-HU" sz="1000" dirty="0">
                <a:latin typeface="Arial" panose="020B0604020202020204" pitchFamily="34" charset="0"/>
                <a:cs typeface="Arial" panose="020B0604020202020204" pitchFamily="34" charset="0"/>
              </a:rPr>
              <a:t> </a:t>
            </a:r>
            <a:endParaRPr lang="hu-HU" sz="1000" noProof="0" dirty="0">
              <a:latin typeface="Arial" panose="020B0604020202020204" pitchFamily="34" charset="0"/>
              <a:cs typeface="Arial" panose="020B0604020202020204" pitchFamily="34" charset="0"/>
            </a:endParaRPr>
          </a:p>
          <a:p>
            <a:r>
              <a:rPr lang="hu-HU" sz="2200" b="1" noProof="0" dirty="0">
                <a:latin typeface="Arial" panose="020B0604020202020204" pitchFamily="34" charset="0"/>
                <a:cs typeface="Arial" pitchFamily="34" charset="0"/>
              </a:rPr>
              <a:t>Máté 28:19  </a:t>
            </a:r>
            <a:r>
              <a:rPr lang="hu-HU" sz="2200" noProof="0" dirty="0">
                <a:latin typeface="Arial" panose="020B0604020202020204" pitchFamily="34" charset="0"/>
                <a:cs typeface="Arial" pitchFamily="34" charset="0"/>
              </a:rPr>
              <a:t>Menjetek el tehát, tegyetek tanítvánnyá minden népet, megkeresztelve őket az Atyának, a Fiúnak és a Szentléleknek nevében,</a:t>
            </a:r>
          </a:p>
        </p:txBody>
      </p:sp>
    </p:spTree>
    <p:extLst>
      <p:ext uri="{BB962C8B-B14F-4D97-AF65-F5344CB8AC3E}">
        <p14:creationId xmlns:p14="http://schemas.microsoft.com/office/powerpoint/2010/main" val="22924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a:extLst>
              <a:ext uri="{FF2B5EF4-FFF2-40B4-BE49-F238E27FC236}">
                <a16:creationId xmlns:a16="http://schemas.microsoft.com/office/drawing/2014/main" id="{B5ABAFAA-EDBD-5E76-4EB1-D44BC41AA743}"/>
              </a:ext>
            </a:extLst>
          </p:cNvPr>
          <p:cNvSpPr>
            <a:spLocks noGrp="1"/>
          </p:cNvSpPr>
          <p:nvPr>
            <p:ph type="title"/>
          </p:nvPr>
        </p:nvSpPr>
        <p:spPr>
          <a:xfrm>
            <a:off x="1016000" y="5301208"/>
            <a:ext cx="9046464" cy="870992"/>
          </a:xfrm>
        </p:spPr>
        <p:txBody>
          <a:bodyPr vert="horz" lIns="91440" tIns="45720" rIns="91440" bIns="45720" rtlCol="0" anchor="b" anchorCtr="0">
            <a:normAutofit/>
          </a:bodyPr>
          <a:lstStyle/>
          <a:p>
            <a:r>
              <a:rPr lang="hu-HU" sz="4800" dirty="0"/>
              <a:t>Szívtől – szívig; Hitből – hitbe</a:t>
            </a:r>
          </a:p>
        </p:txBody>
      </p:sp>
      <p:pic>
        <p:nvPicPr>
          <p:cNvPr id="3" name="Kép 2" descr="A képen sötétség, fekete, tér, csillagászat látható&#10;&#10;Előfordulhat, hogy az AI által létrehozott tartalom helytelen.">
            <a:extLst>
              <a:ext uri="{FF2B5EF4-FFF2-40B4-BE49-F238E27FC236}">
                <a16:creationId xmlns:a16="http://schemas.microsoft.com/office/drawing/2014/main" id="{B55EE145-697F-EFF3-14D4-283837EB0FA0}"/>
              </a:ext>
            </a:extLst>
          </p:cNvPr>
          <p:cNvPicPr>
            <a:picLocks noChangeAspect="1"/>
          </p:cNvPicPr>
          <p:nvPr/>
        </p:nvPicPr>
        <p:blipFill>
          <a:blip r:embed="rId3"/>
          <a:stretch>
            <a:fillRect/>
          </a:stretch>
        </p:blipFill>
        <p:spPr>
          <a:xfrm>
            <a:off x="4799856" y="714356"/>
            <a:ext cx="6192688" cy="3591760"/>
          </a:xfrm>
          <a:prstGeom prst="rect">
            <a:avLst/>
          </a:prstGeom>
          <a:noFill/>
        </p:spPr>
      </p:pic>
      <p:sp>
        <p:nvSpPr>
          <p:cNvPr id="9" name="Szövegdoboz 8">
            <a:extLst>
              <a:ext uri="{FF2B5EF4-FFF2-40B4-BE49-F238E27FC236}">
                <a16:creationId xmlns:a16="http://schemas.microsoft.com/office/drawing/2014/main" id="{89EFC0EE-C29C-04D5-EC32-ED67D02BCED6}"/>
              </a:ext>
            </a:extLst>
          </p:cNvPr>
          <p:cNvSpPr txBox="1"/>
          <p:nvPr/>
        </p:nvSpPr>
        <p:spPr>
          <a:xfrm>
            <a:off x="1016000" y="457200"/>
            <a:ext cx="3639840" cy="4844008"/>
          </a:xfrm>
          <a:prstGeom prst="rect">
            <a:avLst/>
          </a:prstGeom>
        </p:spPr>
        <p:txBody>
          <a:bodyPr vert="horz" lIns="91440" tIns="45720" rIns="91440" bIns="45720" rtlCol="0" anchor="ctr" anchorCtr="0">
            <a:normAutofit lnSpcReduction="10000"/>
          </a:bodyPr>
          <a:lstStyle/>
          <a:p>
            <a:pPr>
              <a:spcBef>
                <a:spcPct val="20000"/>
              </a:spcBef>
              <a:buClr>
                <a:schemeClr val="accent1"/>
              </a:buClr>
            </a:pPr>
            <a:r>
              <a:rPr lang="hu-HU" sz="2400" kern="1200" dirty="0">
                <a:solidFill>
                  <a:schemeClr val="tx2"/>
                </a:solidFill>
                <a:latin typeface="Arial" panose="020B0604020202020204" pitchFamily="34" charset="0"/>
                <a:cs typeface="Arial" panose="020B0604020202020204" pitchFamily="34" charset="0"/>
              </a:rPr>
              <a:t>„Mert nem szégyellem az evangéliumot, hiszen Isten ereje az, minden hívőnek üdvösségére, elsőként zsidónak, de görögnek is, mert Isten a maga igazságát nyilatkoztatja ki benne </a:t>
            </a:r>
            <a:r>
              <a:rPr lang="hu-HU" sz="2400" b="1" kern="1200" dirty="0">
                <a:solidFill>
                  <a:schemeClr val="tx2"/>
                </a:solidFill>
                <a:latin typeface="Arial" panose="020B0604020202020204" pitchFamily="34" charset="0"/>
                <a:cs typeface="Arial" panose="020B0604020202020204" pitchFamily="34" charset="0"/>
              </a:rPr>
              <a:t>hitből hitbe</a:t>
            </a:r>
            <a:r>
              <a:rPr lang="hu-HU" sz="2400" kern="1200" dirty="0">
                <a:solidFill>
                  <a:schemeClr val="tx2"/>
                </a:solidFill>
                <a:latin typeface="Arial" panose="020B0604020202020204" pitchFamily="34" charset="0"/>
                <a:cs typeface="Arial" panose="020B0604020202020204" pitchFamily="34" charset="0"/>
              </a:rPr>
              <a:t>, ahogyan meg van írva: "Az igaz ember pedig hitből fog élni.„ (</a:t>
            </a:r>
            <a:r>
              <a:rPr lang="hu-HU" sz="2400" b="1" kern="1200" dirty="0">
                <a:solidFill>
                  <a:schemeClr val="tx2"/>
                </a:solidFill>
                <a:latin typeface="Arial" panose="020B0604020202020204" pitchFamily="34" charset="0"/>
                <a:cs typeface="Arial" panose="020B0604020202020204" pitchFamily="34" charset="0"/>
              </a:rPr>
              <a:t>Róm 1:16-17 </a:t>
            </a:r>
            <a:r>
              <a:rPr lang="hu-HU" sz="2400" kern="1200" dirty="0">
                <a:solidFill>
                  <a:schemeClr val="tx2"/>
                </a:solidFill>
                <a:latin typeface="Arial" panose="020B0604020202020204" pitchFamily="34" charset="0"/>
                <a:cs typeface="Arial" panose="020B0604020202020204" pitchFamily="34" charset="0"/>
              </a:rPr>
              <a:t>)</a:t>
            </a:r>
          </a:p>
          <a:p>
            <a:pPr>
              <a:spcBef>
                <a:spcPct val="20000"/>
              </a:spcBef>
              <a:buClr>
                <a:schemeClr val="accent1"/>
              </a:buClr>
            </a:pPr>
            <a:r>
              <a:rPr lang="hu-HU" sz="2200" dirty="0">
                <a:latin typeface="Arial" panose="020B0604020202020204" pitchFamily="34" charset="0"/>
                <a:cs typeface="Arial" panose="020B0604020202020204" pitchFamily="34" charset="0"/>
              </a:rPr>
              <a:t>(</a:t>
            </a:r>
            <a:r>
              <a:rPr lang="hu-HU" sz="2200" b="1" dirty="0">
                <a:latin typeface="Arial" panose="020B0604020202020204" pitchFamily="34" charset="0"/>
                <a:cs typeface="Arial" panose="020B0604020202020204" pitchFamily="34" charset="0"/>
              </a:rPr>
              <a:t>Róm 5:5; 2Kor 5:14-15; </a:t>
            </a:r>
            <a:br>
              <a:rPr lang="hu-HU" sz="2200" b="1" dirty="0">
                <a:latin typeface="Arial" panose="020B0604020202020204" pitchFamily="34" charset="0"/>
                <a:cs typeface="Arial" panose="020B0604020202020204" pitchFamily="34" charset="0"/>
              </a:rPr>
            </a:br>
            <a:r>
              <a:rPr lang="hu-HU" sz="2200" b="1" dirty="0">
                <a:latin typeface="Arial" panose="020B0604020202020204" pitchFamily="34" charset="0"/>
                <a:cs typeface="Arial" panose="020B0604020202020204" pitchFamily="34" charset="0"/>
              </a:rPr>
              <a:t>Luk 10:2</a:t>
            </a:r>
            <a:r>
              <a:rPr lang="hu-HU" sz="22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884A-F687-0830-F032-5CC089949BCC}"/>
            </a:ext>
          </a:extLst>
        </p:cNvPr>
        <p:cNvGrpSpPr/>
        <p:nvPr/>
      </p:nvGrpSpPr>
      <p:grpSpPr>
        <a:xfrm>
          <a:off x="0" y="0"/>
          <a:ext cx="0" cy="0"/>
          <a:chOff x="0" y="0"/>
          <a:chExt cx="0" cy="0"/>
        </a:xfrm>
      </p:grpSpPr>
      <p:pic>
        <p:nvPicPr>
          <p:cNvPr id="67586" name="Picture 2">
            <a:extLst>
              <a:ext uri="{FF2B5EF4-FFF2-40B4-BE49-F238E27FC236}">
                <a16:creationId xmlns:a16="http://schemas.microsoft.com/office/drawing/2014/main" id="{64D4008F-38D6-1656-0706-75B3075E3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171" y="358208"/>
            <a:ext cx="3125391" cy="31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6563" name="Picture 3">
            <a:extLst>
              <a:ext uri="{FF2B5EF4-FFF2-40B4-BE49-F238E27FC236}">
                <a16:creationId xmlns:a16="http://schemas.microsoft.com/office/drawing/2014/main" id="{826B54F9-2BD3-D827-4C47-A3C51075E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385" y="2469337"/>
            <a:ext cx="3125391" cy="31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4517" name="Rectangle 4">
            <a:extLst>
              <a:ext uri="{FF2B5EF4-FFF2-40B4-BE49-F238E27FC236}">
                <a16:creationId xmlns:a16="http://schemas.microsoft.com/office/drawing/2014/main" id="{E623399B-F96B-1D84-4790-F98C7824F656}"/>
              </a:ext>
            </a:extLst>
          </p:cNvPr>
          <p:cNvSpPr>
            <a:spLocks/>
          </p:cNvSpPr>
          <p:nvPr/>
        </p:nvSpPr>
        <p:spPr bwMode="auto">
          <a:xfrm>
            <a:off x="4931147" y="753693"/>
            <a:ext cx="2482453" cy="2012410"/>
          </a:xfrm>
          <a:prstGeom prst="rect">
            <a:avLst/>
          </a:prstGeom>
          <a:noFill/>
          <a:ln>
            <a:noFill/>
          </a:ln>
          <a:effectLst>
            <a:outerShdw blurRad="63500" dist="253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a:lnSpc>
                <a:spcPct val="55000"/>
              </a:lnSpc>
              <a:tabLst>
                <a:tab pos="750067" algn="l"/>
              </a:tabLst>
            </a:pPr>
            <a:r>
              <a:rPr lang="hu-HU" sz="4219" b="1" dirty="0">
                <a:latin typeface="Archer Book" charset="0"/>
                <a:sym typeface="intimacy" charset="0"/>
              </a:rPr>
              <a:t>Az ő története</a:t>
            </a:r>
          </a:p>
          <a:p>
            <a:pPr algn="ctr">
              <a:tabLst>
                <a:tab pos="750067" algn="l"/>
              </a:tabLst>
            </a:pPr>
            <a:r>
              <a:rPr lang="hu-HU" sz="2812" dirty="0">
                <a:latin typeface="Archer Book" charset="0"/>
                <a:sym typeface="Archer Book" charset="0"/>
              </a:rPr>
              <a:t>1.Ismerteti az érzékelt problémákat</a:t>
            </a:r>
            <a:endParaRPr lang="en-US" sz="2812" dirty="0">
              <a:latin typeface="Archer Book" charset="0"/>
              <a:sym typeface="Archer Book" charset="0"/>
            </a:endParaRPr>
          </a:p>
        </p:txBody>
      </p:sp>
      <p:sp>
        <p:nvSpPr>
          <p:cNvPr id="66565" name="Rectangle 5">
            <a:extLst>
              <a:ext uri="{FF2B5EF4-FFF2-40B4-BE49-F238E27FC236}">
                <a16:creationId xmlns:a16="http://schemas.microsoft.com/office/drawing/2014/main" id="{7A8A06DA-9C3E-3C33-3278-14137A397275}"/>
              </a:ext>
            </a:extLst>
          </p:cNvPr>
          <p:cNvSpPr>
            <a:spLocks/>
          </p:cNvSpPr>
          <p:nvPr/>
        </p:nvSpPr>
        <p:spPr bwMode="auto">
          <a:xfrm>
            <a:off x="3082839" y="3351840"/>
            <a:ext cx="2732484" cy="1640770"/>
          </a:xfrm>
          <a:prstGeom prst="rect">
            <a:avLst/>
          </a:prstGeom>
          <a:noFill/>
          <a:ln>
            <a:noFill/>
          </a:ln>
          <a:effectLst>
            <a:outerShdw blurRad="63500" dist="253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algn="ctr">
              <a:lnSpc>
                <a:spcPct val="55000"/>
              </a:lnSpc>
              <a:tabLst>
                <a:tab pos="750067" algn="l"/>
              </a:tabLst>
            </a:pPr>
            <a:r>
              <a:rPr lang="hu-HU" sz="4219" b="1" dirty="0">
                <a:latin typeface="intimacy" charset="0"/>
                <a:sym typeface="intimacy" charset="0"/>
              </a:rPr>
              <a:t>A te </a:t>
            </a:r>
          </a:p>
          <a:p>
            <a:pPr algn="ctr">
              <a:lnSpc>
                <a:spcPct val="55000"/>
              </a:lnSpc>
              <a:tabLst>
                <a:tab pos="750067" algn="l"/>
              </a:tabLst>
            </a:pPr>
            <a:r>
              <a:rPr lang="hu-HU" sz="4219" b="1" dirty="0">
                <a:latin typeface="intimacy" charset="0"/>
                <a:sym typeface="intimacy" charset="0"/>
              </a:rPr>
              <a:t>történeted</a:t>
            </a:r>
          </a:p>
          <a:p>
            <a:pPr algn="ctr">
              <a:lnSpc>
                <a:spcPct val="21000"/>
              </a:lnSpc>
              <a:tabLst>
                <a:tab pos="750067" algn="l"/>
              </a:tabLst>
            </a:pPr>
            <a:endParaRPr lang="hu-HU" sz="3375" dirty="0">
              <a:latin typeface="Archer Book" charset="0"/>
              <a:sym typeface="intimacy" charset="0"/>
            </a:endParaRPr>
          </a:p>
          <a:p>
            <a:pPr algn="ctr">
              <a:lnSpc>
                <a:spcPct val="21000"/>
              </a:lnSpc>
              <a:tabLst>
                <a:tab pos="750067" algn="l"/>
              </a:tabLst>
            </a:pPr>
            <a:endParaRPr lang="hu-HU" sz="3375" dirty="0">
              <a:latin typeface="Archer Book" charset="0"/>
              <a:sym typeface="intimacy" charset="0"/>
            </a:endParaRPr>
          </a:p>
          <a:p>
            <a:pPr algn="ctr">
              <a:lnSpc>
                <a:spcPct val="21000"/>
              </a:lnSpc>
              <a:tabLst>
                <a:tab pos="750067" algn="l"/>
              </a:tabLst>
            </a:pPr>
            <a:endParaRPr lang="hu-HU" sz="2812" dirty="0">
              <a:latin typeface="Archer Book" charset="0"/>
              <a:sym typeface="intimacy" charset="0"/>
            </a:endParaRPr>
          </a:p>
          <a:p>
            <a:pPr algn="ctr">
              <a:lnSpc>
                <a:spcPct val="21000"/>
              </a:lnSpc>
              <a:tabLst>
                <a:tab pos="750067" algn="l"/>
              </a:tabLst>
            </a:pPr>
            <a:r>
              <a:rPr lang="hu-HU" sz="2812" dirty="0">
                <a:latin typeface="Archer Book" charset="0"/>
                <a:sym typeface="intimacy" charset="0"/>
              </a:rPr>
              <a:t>2.Összehasonlítva </a:t>
            </a:r>
          </a:p>
          <a:p>
            <a:pPr algn="just">
              <a:lnSpc>
                <a:spcPct val="21000"/>
              </a:lnSpc>
              <a:tabLst>
                <a:tab pos="750067" algn="l"/>
              </a:tabLst>
            </a:pPr>
            <a:endParaRPr lang="hu-HU" sz="2812" dirty="0">
              <a:latin typeface="Archer Book" charset="0"/>
              <a:sym typeface="intimacy" charset="0"/>
            </a:endParaRPr>
          </a:p>
          <a:p>
            <a:pPr>
              <a:lnSpc>
                <a:spcPct val="21000"/>
              </a:lnSpc>
              <a:tabLst>
                <a:tab pos="750067" algn="l"/>
              </a:tabLst>
            </a:pPr>
            <a:endParaRPr lang="hu-HU" sz="2812" dirty="0">
              <a:latin typeface="Archer Book" charset="0"/>
              <a:sym typeface="intimacy" charset="0"/>
            </a:endParaRPr>
          </a:p>
          <a:p>
            <a:pPr>
              <a:lnSpc>
                <a:spcPct val="21000"/>
              </a:lnSpc>
              <a:tabLst>
                <a:tab pos="750067" algn="l"/>
              </a:tabLst>
            </a:pPr>
            <a:endParaRPr lang="hu-HU" sz="2812" dirty="0">
              <a:latin typeface="Archer Book" charset="0"/>
              <a:sym typeface="intimacy" charset="0"/>
            </a:endParaRPr>
          </a:p>
          <a:p>
            <a:pPr>
              <a:lnSpc>
                <a:spcPct val="21000"/>
              </a:lnSpc>
              <a:tabLst>
                <a:tab pos="750067" algn="l"/>
              </a:tabLst>
            </a:pPr>
            <a:endParaRPr lang="hu-HU" sz="2812" dirty="0">
              <a:latin typeface="Archer Book" charset="0"/>
              <a:sym typeface="intimacy" charset="0"/>
            </a:endParaRPr>
          </a:p>
          <a:p>
            <a:pPr algn="ctr">
              <a:lnSpc>
                <a:spcPct val="21000"/>
              </a:lnSpc>
              <a:tabLst>
                <a:tab pos="750067" algn="l"/>
              </a:tabLst>
            </a:pPr>
            <a:r>
              <a:rPr lang="hu-HU" sz="2812" dirty="0">
                <a:latin typeface="Archer Book" charset="0"/>
                <a:sym typeface="intimacy" charset="0"/>
              </a:rPr>
              <a:t>az övével</a:t>
            </a:r>
          </a:p>
        </p:txBody>
      </p:sp>
      <p:pic>
        <p:nvPicPr>
          <p:cNvPr id="66566" name="Picture 6">
            <a:extLst>
              <a:ext uri="{FF2B5EF4-FFF2-40B4-BE49-F238E27FC236}">
                <a16:creationId xmlns:a16="http://schemas.microsoft.com/office/drawing/2014/main" id="{3B8566E1-F032-917D-E2E4-343ED523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050" y="2501492"/>
            <a:ext cx="3125391" cy="31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6567" name="Rectangle 7">
            <a:extLst>
              <a:ext uri="{FF2B5EF4-FFF2-40B4-BE49-F238E27FC236}">
                <a16:creationId xmlns:a16="http://schemas.microsoft.com/office/drawing/2014/main" id="{9F3637BE-58EC-7D8E-7724-46239237E93B}"/>
              </a:ext>
            </a:extLst>
          </p:cNvPr>
          <p:cNvSpPr>
            <a:spLocks/>
          </p:cNvSpPr>
          <p:nvPr/>
        </p:nvSpPr>
        <p:spPr bwMode="auto">
          <a:xfrm>
            <a:off x="6395516" y="3259884"/>
            <a:ext cx="2643188" cy="2675541"/>
          </a:xfrm>
          <a:prstGeom prst="rect">
            <a:avLst/>
          </a:prstGeom>
          <a:noFill/>
          <a:ln>
            <a:noFill/>
          </a:ln>
          <a:effectLst>
            <a:outerShdw blurRad="63500" dist="253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a:lnSpc>
                <a:spcPct val="55000"/>
              </a:lnSpc>
              <a:tabLst>
                <a:tab pos="750067" algn="l"/>
              </a:tabLst>
            </a:pPr>
            <a:r>
              <a:rPr lang="hu-HU" sz="4500" b="1" dirty="0">
                <a:latin typeface="intimacy" charset="0"/>
                <a:sym typeface="intimacy" charset="0"/>
              </a:rPr>
              <a:t>Isten története</a:t>
            </a:r>
          </a:p>
          <a:p>
            <a:pPr algn="ctr">
              <a:lnSpc>
                <a:spcPct val="55000"/>
              </a:lnSpc>
              <a:tabLst>
                <a:tab pos="750067" algn="l"/>
              </a:tabLst>
            </a:pPr>
            <a:endParaRPr lang="hu-HU" sz="4500" dirty="0">
              <a:latin typeface="intimacy" charset="0"/>
              <a:sym typeface="intimacy" charset="0"/>
            </a:endParaRPr>
          </a:p>
          <a:p>
            <a:pPr algn="ctr">
              <a:lnSpc>
                <a:spcPct val="55000"/>
              </a:lnSpc>
              <a:tabLst>
                <a:tab pos="750067" algn="l"/>
              </a:tabLst>
            </a:pPr>
            <a:r>
              <a:rPr lang="hu-HU" sz="2812" dirty="0">
                <a:latin typeface="intimacy" charset="0"/>
                <a:sym typeface="intimacy" charset="0"/>
              </a:rPr>
              <a:t>3.A végső</a:t>
            </a:r>
          </a:p>
          <a:p>
            <a:pPr algn="ctr">
              <a:lnSpc>
                <a:spcPct val="55000"/>
              </a:lnSpc>
              <a:tabLst>
                <a:tab pos="750067" algn="l"/>
              </a:tabLst>
            </a:pPr>
            <a:endParaRPr lang="hu-HU" sz="2812" dirty="0">
              <a:latin typeface="intimacy" charset="0"/>
              <a:sym typeface="intimacy" charset="0"/>
            </a:endParaRPr>
          </a:p>
          <a:p>
            <a:pPr algn="ctr">
              <a:lnSpc>
                <a:spcPct val="55000"/>
              </a:lnSpc>
              <a:tabLst>
                <a:tab pos="750067" algn="l"/>
              </a:tabLst>
            </a:pPr>
            <a:r>
              <a:rPr lang="hu-HU" sz="2812" dirty="0">
                <a:latin typeface="intimacy" charset="0"/>
                <a:sym typeface="intimacy" charset="0"/>
              </a:rPr>
              <a:t> gyógymód</a:t>
            </a:r>
          </a:p>
          <a:p>
            <a:pPr algn="ctr">
              <a:lnSpc>
                <a:spcPct val="55000"/>
              </a:lnSpc>
              <a:tabLst>
                <a:tab pos="750067" algn="l"/>
              </a:tabLst>
            </a:pPr>
            <a:endParaRPr lang="hu-HU" sz="4500" dirty="0">
              <a:latin typeface="intimacy" charset="0"/>
              <a:sym typeface="intimacy" charset="0"/>
            </a:endParaRPr>
          </a:p>
          <a:p>
            <a:pPr algn="ctr">
              <a:lnSpc>
                <a:spcPct val="55000"/>
              </a:lnSpc>
              <a:tabLst>
                <a:tab pos="750067" algn="l"/>
              </a:tabLst>
            </a:pPr>
            <a:endParaRPr lang="en-US" sz="4500" dirty="0">
              <a:latin typeface="intimacy" charset="0"/>
              <a:sym typeface="intimacy" charset="0"/>
            </a:endParaRPr>
          </a:p>
        </p:txBody>
      </p:sp>
      <p:sp>
        <p:nvSpPr>
          <p:cNvPr id="5" name="Cím 1">
            <a:extLst>
              <a:ext uri="{FF2B5EF4-FFF2-40B4-BE49-F238E27FC236}">
                <a16:creationId xmlns:a16="http://schemas.microsoft.com/office/drawing/2014/main" id="{679B6B2F-93D7-8489-DD9C-98C740D5D55C}"/>
              </a:ext>
            </a:extLst>
          </p:cNvPr>
          <p:cNvSpPr>
            <a:spLocks noGrp="1"/>
          </p:cNvSpPr>
          <p:nvPr>
            <p:ph type="title"/>
          </p:nvPr>
        </p:nvSpPr>
        <p:spPr>
          <a:xfrm>
            <a:off x="1066800" y="5445224"/>
            <a:ext cx="10058400" cy="728871"/>
          </a:xfrm>
        </p:spPr>
        <p:txBody>
          <a:bodyPr>
            <a:noAutofit/>
          </a:bodyPr>
          <a:lstStyle/>
          <a:p>
            <a:r>
              <a:rPr lang="hu-HU" sz="4000" dirty="0"/>
              <a:t>A három történet</a:t>
            </a:r>
          </a:p>
        </p:txBody>
      </p:sp>
    </p:spTree>
    <p:extLst>
      <p:ext uri="{BB962C8B-B14F-4D97-AF65-F5344CB8AC3E}">
        <p14:creationId xmlns:p14="http://schemas.microsoft.com/office/powerpoint/2010/main" val="27466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left)">
                                      <p:cBhvr>
                                        <p:cTn id="7" dur="500"/>
                                        <p:tgtEl>
                                          <p:spTgt spid="665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565"/>
                                        </p:tgtEl>
                                        <p:attrNameLst>
                                          <p:attrName>style.visibility</p:attrName>
                                        </p:attrNameLst>
                                      </p:cBhvr>
                                      <p:to>
                                        <p:strVal val="visible"/>
                                      </p:to>
                                    </p:set>
                                    <p:animEffect transition="in" filter="wipe(left)">
                                      <p:cBhvr>
                                        <p:cTn id="11" dur="500"/>
                                        <p:tgtEl>
                                          <p:spTgt spid="66565"/>
                                        </p:tgtEl>
                                      </p:cBhvr>
                                    </p:animEffect>
                                  </p:childTnLst>
                                </p:cTn>
                              </p:par>
                            </p:childTnLst>
                          </p:cTn>
                        </p:par>
                        <p:par>
                          <p:cTn id="12" fill="hold" nodeType="with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66566"/>
                                        </p:tgtEl>
                                        <p:attrNameLst>
                                          <p:attrName>style.visibility</p:attrName>
                                        </p:attrNameLst>
                                      </p:cBhvr>
                                      <p:to>
                                        <p:strVal val="visible"/>
                                      </p:to>
                                    </p:set>
                                    <p:animEffect transition="in" filter="wipe(right)">
                                      <p:cBhvr>
                                        <p:cTn id="15" dur="500"/>
                                        <p:tgtEl>
                                          <p:spTgt spid="6656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6567"/>
                                        </p:tgtEl>
                                        <p:attrNameLst>
                                          <p:attrName>style.visibility</p:attrName>
                                        </p:attrNameLst>
                                      </p:cBhvr>
                                      <p:to>
                                        <p:strVal val="visible"/>
                                      </p:to>
                                    </p:set>
                                    <p:animEffect transition="in" filter="wipe(right)">
                                      <p:cBhvr>
                                        <p:cTn id="19"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utoUpdateAnimBg="0"/>
      <p:bldP spid="6656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CB20F5-F289-DD60-A27B-42F2CC4B0780}"/>
              </a:ext>
            </a:extLst>
          </p:cNvPr>
          <p:cNvSpPr>
            <a:spLocks noGrp="1"/>
          </p:cNvSpPr>
          <p:nvPr>
            <p:ph type="title"/>
          </p:nvPr>
        </p:nvSpPr>
        <p:spPr>
          <a:xfrm>
            <a:off x="1016000" y="5229200"/>
            <a:ext cx="10058400" cy="943000"/>
          </a:xfrm>
        </p:spPr>
        <p:txBody>
          <a:bodyPr>
            <a:normAutofit/>
          </a:bodyPr>
          <a:lstStyle/>
          <a:p>
            <a:r>
              <a:rPr lang="hu-HU" dirty="0"/>
              <a:t>A TE történeted</a:t>
            </a:r>
          </a:p>
        </p:txBody>
      </p:sp>
      <p:sp>
        <p:nvSpPr>
          <p:cNvPr id="3" name="Tartalom helye 2">
            <a:extLst>
              <a:ext uri="{FF2B5EF4-FFF2-40B4-BE49-F238E27FC236}">
                <a16:creationId xmlns:a16="http://schemas.microsoft.com/office/drawing/2014/main" id="{C881291E-F407-C195-2AB5-E4CA526474FF}"/>
              </a:ext>
            </a:extLst>
          </p:cNvPr>
          <p:cNvSpPr>
            <a:spLocks noGrp="1"/>
          </p:cNvSpPr>
          <p:nvPr>
            <p:ph idx="1"/>
          </p:nvPr>
        </p:nvSpPr>
        <p:spPr>
          <a:xfrm>
            <a:off x="1016000" y="468611"/>
            <a:ext cx="6664176" cy="4760589"/>
          </a:xfrm>
        </p:spPr>
        <p:txBody>
          <a:bodyPr>
            <a:normAutofit fontScale="92500" lnSpcReduction="20000"/>
          </a:bodyPr>
          <a:lstStyle/>
          <a:p>
            <a:pPr marL="457200" indent="-457200">
              <a:buFont typeface="+mj-lt"/>
              <a:buAutoNum type="arabicPeriod"/>
            </a:pPr>
            <a:r>
              <a:rPr lang="hu-HU" sz="3200" dirty="0">
                <a:latin typeface="Arial" panose="020B0604020202020204" pitchFamily="34" charset="0"/>
                <a:cs typeface="Arial" panose="020B0604020202020204" pitchFamily="34" charset="0"/>
              </a:rPr>
              <a:t>Milyen volt az életed a Krisztussal való találkozás előtt </a:t>
            </a:r>
            <a:r>
              <a:rPr lang="hu-HU" sz="2800" dirty="0">
                <a:latin typeface="Arial" panose="020B0604020202020204" pitchFamily="34" charset="0"/>
                <a:cs typeface="Arial" panose="020B0604020202020204" pitchFamily="34" charset="0"/>
              </a:rPr>
              <a:t>(amikor megosztod, igazítsd a beszélgető partnered szükségletéhez)</a:t>
            </a:r>
            <a:r>
              <a:rPr lang="hu-HU" sz="3200" dirty="0">
                <a:latin typeface="Arial" panose="020B0604020202020204" pitchFamily="34" charset="0"/>
                <a:cs typeface="Arial" panose="020B0604020202020204" pitchFamily="34" charset="0"/>
              </a:rPr>
              <a:t>?</a:t>
            </a:r>
          </a:p>
          <a:p>
            <a:pPr marL="457200" indent="-457200">
              <a:buFont typeface="+mj-lt"/>
              <a:buAutoNum type="arabicPeriod"/>
            </a:pPr>
            <a:r>
              <a:rPr lang="hu-HU" sz="3200" dirty="0">
                <a:latin typeface="Arial" panose="020B0604020202020204" pitchFamily="34" charset="0"/>
                <a:cs typeface="Arial" panose="020B0604020202020204" pitchFamily="34" charset="0"/>
              </a:rPr>
              <a:t>Hogyan fogadtad el Jézus Krisztust, mint megváltódat és uradat?</a:t>
            </a:r>
          </a:p>
          <a:p>
            <a:pPr lvl="2"/>
            <a:r>
              <a:rPr lang="hu-HU" sz="2800" dirty="0">
                <a:latin typeface="Arial" panose="020B0604020202020204" pitchFamily="34" charset="0"/>
                <a:cs typeface="Arial" panose="020B0604020202020204" pitchFamily="34" charset="0"/>
              </a:rPr>
              <a:t>Hogyan hallottál Krisztusról?</a:t>
            </a:r>
          </a:p>
          <a:p>
            <a:pPr lvl="2"/>
            <a:r>
              <a:rPr lang="hu-HU" sz="2800" dirty="0">
                <a:latin typeface="Arial" panose="020B0604020202020204" pitchFamily="34" charset="0"/>
                <a:cs typeface="Arial" panose="020B0604020202020204" pitchFamily="34" charset="0"/>
              </a:rPr>
              <a:t>Mit hallottál Jézusról?</a:t>
            </a:r>
          </a:p>
          <a:p>
            <a:pPr lvl="2"/>
            <a:r>
              <a:rPr lang="hu-HU" sz="2800" dirty="0">
                <a:latin typeface="Arial" panose="020B0604020202020204" pitchFamily="34" charset="0"/>
                <a:cs typeface="Arial" panose="020B0604020202020204" pitchFamily="34" charset="0"/>
              </a:rPr>
              <a:t>Hogyan reagáltál erre?</a:t>
            </a:r>
          </a:p>
          <a:p>
            <a:pPr marL="457200" indent="-457200">
              <a:buFont typeface="+mj-lt"/>
              <a:buAutoNum type="arabicPeriod"/>
            </a:pPr>
            <a:r>
              <a:rPr lang="hu-HU" sz="3200" dirty="0">
                <a:latin typeface="Arial" panose="020B0604020202020204" pitchFamily="34" charset="0"/>
                <a:cs typeface="Arial" panose="020B0604020202020204" pitchFamily="34" charset="0"/>
              </a:rPr>
              <a:t>Mi változott meg életedben Krisztus elfogadása után?</a:t>
            </a:r>
          </a:p>
        </p:txBody>
      </p:sp>
      <p:pic>
        <p:nvPicPr>
          <p:cNvPr id="4" name="Kép 3">
            <a:extLst>
              <a:ext uri="{FF2B5EF4-FFF2-40B4-BE49-F238E27FC236}">
                <a16:creationId xmlns:a16="http://schemas.microsoft.com/office/drawing/2014/main" id="{DA79B093-8E6F-3313-98DE-7A8FBD2B8D99}"/>
              </a:ext>
            </a:extLst>
          </p:cNvPr>
          <p:cNvPicPr>
            <a:picLocks noChangeAspect="1"/>
          </p:cNvPicPr>
          <p:nvPr/>
        </p:nvPicPr>
        <p:blipFill>
          <a:blip r:embed="rId3"/>
          <a:stretch>
            <a:fillRect/>
          </a:stretch>
        </p:blipFill>
        <p:spPr>
          <a:xfrm>
            <a:off x="7824848" y="468611"/>
            <a:ext cx="3249552" cy="5695528"/>
          </a:xfrm>
          <a:prstGeom prst="rect">
            <a:avLst/>
          </a:prstGeom>
        </p:spPr>
      </p:pic>
    </p:spTree>
    <p:extLst>
      <p:ext uri="{BB962C8B-B14F-4D97-AF65-F5344CB8AC3E}">
        <p14:creationId xmlns:p14="http://schemas.microsoft.com/office/powerpoint/2010/main" val="390279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4494</TotalTime>
  <Words>3777</Words>
  <Application>Microsoft Office PowerPoint</Application>
  <PresentationFormat>Szélesvásznú</PresentationFormat>
  <Paragraphs>230</Paragraphs>
  <Slides>11</Slides>
  <Notes>11</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11</vt:i4>
      </vt:variant>
    </vt:vector>
  </HeadingPairs>
  <TitlesOfParts>
    <vt:vector size="19" baseType="lpstr">
      <vt:lpstr>Archer Book</vt:lpstr>
      <vt:lpstr>Arial</vt:lpstr>
      <vt:lpstr>Calibri</vt:lpstr>
      <vt:lpstr>Impact</vt:lpstr>
      <vt:lpstr>intimacy</vt:lpstr>
      <vt:lpstr>Times New Roman</vt:lpstr>
      <vt:lpstr>NewsPrint</vt:lpstr>
      <vt:lpstr>1_NewsPrint</vt:lpstr>
      <vt:lpstr>PowerPoint-bemutató</vt:lpstr>
      <vt:lpstr>Egyszerűen</vt:lpstr>
      <vt:lpstr>Egyszerűen</vt:lpstr>
      <vt:lpstr>Új kapcsolatok</vt:lpstr>
      <vt:lpstr>Új kapcsolatok</vt:lpstr>
      <vt:lpstr>A Bárány és a kis bárányok</vt:lpstr>
      <vt:lpstr>Szívtől – szívig; Hitből – hitbe</vt:lpstr>
      <vt:lpstr>A három történet</vt:lpstr>
      <vt:lpstr>A TE történeted</vt:lpstr>
      <vt:lpstr>Tények, hit és érzelmek</vt:lpstr>
      <vt:lpstr>Kérdések a csoport beszélgetéshez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Krisztus uralma alatt élni</dc:title>
  <dc:creator>Tóth Sándor</dc:creator>
  <cp:lastModifiedBy>Sándor Tóth</cp:lastModifiedBy>
  <cp:revision>744</cp:revision>
  <dcterms:created xsi:type="dcterms:W3CDTF">2013-01-27T08:01:13Z</dcterms:created>
  <dcterms:modified xsi:type="dcterms:W3CDTF">2026-03-18T14:55:19Z</dcterms:modified>
</cp:coreProperties>
</file>