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8" r:id="rId2"/>
    <p:sldId id="296" r:id="rId3"/>
    <p:sldId id="266" r:id="rId4"/>
    <p:sldId id="269" r:id="rId5"/>
    <p:sldId id="272" r:id="rId6"/>
    <p:sldId id="274" r:id="rId7"/>
    <p:sldId id="297" r:id="rId8"/>
    <p:sldId id="275" r:id="rId9"/>
    <p:sldId id="29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79" autoAdjust="0"/>
    <p:restoredTop sz="56448" autoAdjust="0"/>
  </p:normalViewPr>
  <p:slideViewPr>
    <p:cSldViewPr>
      <p:cViewPr varScale="1">
        <p:scale>
          <a:sx n="62" d="100"/>
          <a:sy n="62" d="100"/>
        </p:scale>
        <p:origin x="1674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985F-E583-4933-910A-6D2F153F3214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F84A-4009-4C6B-A21D-2AF0DB71A9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3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– 14. oldalig)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első dolog, amit András tett, hogy megkereste testvérét, … és Jézushoz vezette! (</a:t>
            </a:r>
            <a:r>
              <a:rPr lang="hu-HU" sz="1200" b="1" dirty="0" err="1"/>
              <a:t>Jn</a:t>
            </a:r>
            <a:r>
              <a:rPr lang="hu-HU" sz="1200" b="1" dirty="0"/>
              <a:t> 1:40-41</a:t>
            </a:r>
            <a:r>
              <a:rPr lang="hu-HU" sz="1200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01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F83A-AECE-65B2-4A83-6FD344E6E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F1C4EC4-8EC9-D27E-A424-459D5B7E4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350BAA1-8CEE-5E09-85F2-107A8963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z="1200" dirty="0"/>
              <a:t>A missziónkat nem önös érdek vagy megfelelési kényszer, hanem </a:t>
            </a:r>
            <a:r>
              <a:rPr lang="hu-HU" sz="1200" b="1" dirty="0"/>
              <a:t>Isten</a:t>
            </a:r>
            <a:r>
              <a:rPr lang="hu-HU" sz="1200" dirty="0"/>
              <a:t> </a:t>
            </a:r>
            <a:r>
              <a:rPr lang="hu-HU" sz="1200" b="1" dirty="0"/>
              <a:t>megtapasztalt</a:t>
            </a:r>
            <a:r>
              <a:rPr lang="hu-HU" sz="1200" dirty="0"/>
              <a:t> </a:t>
            </a:r>
            <a:r>
              <a:rPr lang="hu-HU" sz="1200" b="1" dirty="0"/>
              <a:t>megmentő szeretete</a:t>
            </a:r>
            <a:r>
              <a:rPr lang="hu-HU" sz="1200" dirty="0"/>
              <a:t> motiválja. E mellett pedig az a felismerés, hogy</a:t>
            </a:r>
            <a:r>
              <a:rPr lang="hu-HU" sz="1200" baseline="0" dirty="0"/>
              <a:t> aki életében Krisztus váltságát meg nem ismeri és el nem fogadja, örökre elvész, </a:t>
            </a:r>
            <a:r>
              <a:rPr lang="hu-HU" sz="1200" b="1" baseline="0" dirty="0"/>
              <a:t>elkárhozik</a:t>
            </a:r>
            <a:r>
              <a:rPr lang="hu-HU" sz="1200" baseline="0" dirty="0"/>
              <a:t>. </a:t>
            </a:r>
          </a:p>
          <a:p>
            <a:pPr marL="0" indent="0">
              <a:buFontTx/>
              <a:buNone/>
            </a:pPr>
            <a:endParaRPr lang="hu-HU" sz="1200" baseline="0" dirty="0"/>
          </a:p>
          <a:p>
            <a:pPr marL="0" indent="0">
              <a:buFontTx/>
              <a:buNone/>
            </a:pPr>
            <a:r>
              <a:rPr lang="hu-HU" sz="1200" baseline="0" dirty="0"/>
              <a:t>Az emberek tömegei ülnek az életük vonatán </a:t>
            </a:r>
            <a:r>
              <a:rPr lang="hu-HU" sz="1200" b="1" baseline="0" dirty="0"/>
              <a:t>mit sem sejtve </a:t>
            </a:r>
            <a:r>
              <a:rPr lang="hu-HU" sz="1200" baseline="0" dirty="0"/>
              <a:t>a rájuk váró veszedelemről. Mi, akik tudjuk mi vár rájuk, hogy a vonatuk a szakadék felé rohan </a:t>
            </a:r>
            <a:r>
              <a:rPr lang="hu-HU" sz="1200" b="1" baseline="0" dirty="0"/>
              <a:t>figyelmeztessük</a:t>
            </a:r>
            <a:r>
              <a:rPr lang="hu-HU" sz="1200" baseline="0" dirty="0"/>
              <a:t> őket és buzdítsuk, hogy mihamarabb a jó vonatra szálljanak át (</a:t>
            </a:r>
            <a:r>
              <a:rPr lang="hu-HU" sz="1200" b="1" baseline="0" dirty="0"/>
              <a:t>megtérés</a:t>
            </a:r>
            <a:r>
              <a:rPr lang="hu-HU" sz="1200" baseline="0" dirty="0"/>
              <a:t>). Tegyük ezt akkor is, ha némelyek </a:t>
            </a:r>
            <a:r>
              <a:rPr lang="hu-HU" sz="1200" b="1" baseline="0" dirty="0"/>
              <a:t>furcsán néznek </a:t>
            </a:r>
            <a:r>
              <a:rPr lang="hu-HU" sz="1200" baseline="0" dirty="0"/>
              <a:t>ránk, vagy nem törődnek szavainkkal. Nem tudjuk, hogy végül ki fogadja el a</a:t>
            </a:r>
            <a:r>
              <a:rPr lang="hu-HU" sz="1200" b="1" baseline="0" dirty="0"/>
              <a:t> figyelmeztetést</a:t>
            </a:r>
            <a:r>
              <a:rPr lang="hu-HU" sz="1200" b="0" baseline="0" dirty="0"/>
              <a:t>, és a </a:t>
            </a:r>
            <a:r>
              <a:rPr lang="hu-HU" sz="1200" b="1" baseline="0" dirty="0"/>
              <a:t>megmenekülés lehetőségének „jó hírét”</a:t>
            </a:r>
            <a:r>
              <a:rPr lang="hu-HU" sz="1200" baseline="0" dirty="0"/>
              <a:t>.</a:t>
            </a:r>
          </a:p>
          <a:p>
            <a:pPr marL="0" indent="0">
              <a:buFontTx/>
              <a:buNone/>
            </a:pPr>
            <a:endParaRPr lang="hu-HU" sz="1200" baseline="0" dirty="0"/>
          </a:p>
          <a:p>
            <a:pPr marL="0" indent="0">
              <a:buFontTx/>
              <a:buNone/>
            </a:pPr>
            <a:r>
              <a:rPr lang="hu-HU" sz="1200" baseline="0" dirty="0"/>
              <a:t>Krisztus testének tagjai vagyunk és különböző képességeket, ajándékokat kaptunk. Egy azonban közös: </a:t>
            </a:r>
            <a:r>
              <a:rPr lang="hu-HU" sz="1200" b="1" i="1" baseline="0" dirty="0"/>
              <a:t>„Tanúim lesztek…” </a:t>
            </a:r>
            <a:r>
              <a:rPr lang="hu-HU" sz="1200" b="0" i="0" baseline="0" dirty="0"/>
              <a:t>(</a:t>
            </a:r>
            <a:r>
              <a:rPr lang="hu-HU" sz="1200" b="1" i="1" baseline="0" dirty="0"/>
              <a:t>ApCsel 1:8</a:t>
            </a:r>
            <a:r>
              <a:rPr lang="hu-HU" sz="1200" b="0" i="0" baseline="0" dirty="0"/>
              <a:t>)</a:t>
            </a:r>
            <a:endParaRPr lang="hu-HU" sz="1200" b="0" i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EE065D-24FC-7226-D350-FA284D30A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1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A szív</a:t>
            </a:r>
            <a:br>
              <a:rPr lang="hu-HU" sz="1200" b="1" dirty="0">
                <a:latin typeface="Arial" pitchFamily="34" charset="0"/>
                <a:cs typeface="Arial" pitchFamily="34" charset="0"/>
              </a:rPr>
            </a:br>
            <a:r>
              <a:rPr lang="hu-HU" sz="1200" dirty="0">
                <a:latin typeface="Arial" pitchFamily="34" charset="0"/>
                <a:cs typeface="Arial" pitchFamily="34" charset="0"/>
              </a:rPr>
              <a:t>- Az első szeretet tüze</a:t>
            </a:r>
            <a:br>
              <a:rPr lang="hu-HU" sz="1200" dirty="0">
                <a:latin typeface="Arial" pitchFamily="34" charset="0"/>
                <a:cs typeface="Arial" pitchFamily="34" charset="0"/>
              </a:rPr>
            </a:br>
            <a:r>
              <a:rPr lang="hu-HU" sz="1200" dirty="0">
                <a:latin typeface="Arial" pitchFamily="34" charset="0"/>
                <a:cs typeface="Arial" pitchFamily="34" charset="0"/>
              </a:rPr>
              <a:t>- Krisztus legyen életed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URa</a:t>
            </a:r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A Szent Írás</a:t>
            </a:r>
            <a:br>
              <a:rPr lang="hu-HU" sz="1200" dirty="0">
                <a:latin typeface="Arial" pitchFamily="34" charset="0"/>
                <a:cs typeface="Arial" pitchFamily="34" charset="0"/>
              </a:rPr>
            </a:br>
            <a:r>
              <a:rPr lang="hu-HU" sz="1200" dirty="0">
                <a:latin typeface="Arial" pitchFamily="34" charset="0"/>
                <a:cs typeface="Arial" pitchFamily="34" charset="0"/>
              </a:rPr>
              <a:t>- Személyesség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Az imaélet</a:t>
            </a:r>
            <a:br>
              <a:rPr lang="hu-HU" sz="1200" b="1" dirty="0">
                <a:latin typeface="Arial" pitchFamily="34" charset="0"/>
                <a:cs typeface="Arial" pitchFamily="34" charset="0"/>
              </a:rPr>
            </a:br>
            <a:r>
              <a:rPr lang="hu-HU" sz="1200" dirty="0">
                <a:latin typeface="Arial" pitchFamily="34" charset="0"/>
                <a:cs typeface="Arial" pitchFamily="34" charset="0"/>
              </a:rPr>
              <a:t>- Újra felfedezése</a:t>
            </a:r>
            <a:br>
              <a:rPr lang="hu-HU" sz="1200" dirty="0">
                <a:latin typeface="Arial" pitchFamily="34" charset="0"/>
                <a:cs typeface="Arial" pitchFamily="34" charset="0"/>
              </a:rPr>
            </a:br>
            <a:r>
              <a:rPr lang="hu-HU" sz="1200" dirty="0">
                <a:latin typeface="Arial" pitchFamily="34" charset="0"/>
                <a:cs typeface="Arial" pitchFamily="34" charset="0"/>
              </a:rPr>
              <a:t>- Bűnvallás (az ige tükre) </a:t>
            </a:r>
            <a:r>
              <a:rPr lang="hu-HU" sz="1200" b="1" i="1" dirty="0">
                <a:latin typeface="Arial" pitchFamily="34" charset="0"/>
                <a:cs typeface="Arial" pitchFamily="34" charset="0"/>
              </a:rPr>
              <a:t>Én 2:15 </a:t>
            </a:r>
            <a:r>
              <a:rPr lang="hu-HU" sz="1200" b="0" i="0" dirty="0">
                <a:latin typeface="Arial" pitchFamily="34" charset="0"/>
                <a:cs typeface="Arial" pitchFamily="34" charset="0"/>
              </a:rPr>
              <a:t>(a kis rókák…)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Egymás bátorítása 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(közösség)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Bizonyságtétel</a:t>
            </a:r>
            <a:r>
              <a:rPr lang="hu-HU" sz="12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baseline="0" dirty="0">
                <a:latin typeface="Arial" pitchFamily="34" charset="0"/>
                <a:cs typeface="Arial" pitchFamily="34" charset="0"/>
              </a:rPr>
              <a:t>(rendszeres gyakorlás)</a:t>
            </a:r>
          </a:p>
          <a:p>
            <a:pPr marL="0" indent="0">
              <a:buFont typeface="+mj-lt"/>
              <a:buNone/>
            </a:pPr>
            <a:endParaRPr lang="hu-HU" sz="1200" b="0" baseline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+mj-lt"/>
              <a:buNone/>
            </a:pPr>
            <a:r>
              <a:rPr lang="hu-HU" sz="1200" b="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Az emberek egyre nyitottabbak a spirituális dolgok felé, ami lehetőség is egyben, hogy az evangélium és a Szent Szellem szívükben végzett munkája által Krisztust megismerve, megtérjenek.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– </a:t>
            </a:r>
            <a:r>
              <a:rPr lang="hu-HU" sz="14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 </a:t>
            </a:r>
            <a:r>
              <a:rPr lang="hu-HU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</a:t>
            </a:r>
            <a:r>
              <a:rPr lang="hu-HU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oldal)</a:t>
            </a:r>
          </a:p>
          <a:p>
            <a:endParaRPr lang="hu-HU" sz="1400" b="1" baseline="0" dirty="0"/>
          </a:p>
          <a:p>
            <a:r>
              <a:rPr lang="hu-HU" sz="1400" b="1" baseline="0" dirty="0"/>
              <a:t>Malakiás</a:t>
            </a:r>
            <a:r>
              <a:rPr lang="hu-HU" sz="1400" baseline="0" dirty="0"/>
              <a:t> próféta által szólt utoljára Isten a népéhez, s mintegy </a:t>
            </a:r>
            <a:r>
              <a:rPr lang="hu-HU" sz="1400" b="1" baseline="0" dirty="0"/>
              <a:t>400 év</a:t>
            </a:r>
            <a:r>
              <a:rPr lang="hu-HU" sz="1400" baseline="0" dirty="0"/>
              <a:t>. Isten népe a </a:t>
            </a:r>
            <a:r>
              <a:rPr lang="hu-HU" sz="1400" b="1" baseline="0" dirty="0"/>
              <a:t>római birodalom szorításában </a:t>
            </a:r>
            <a:r>
              <a:rPr lang="hu-HU" sz="1400" baseline="0" dirty="0"/>
              <a:t>élte mindennapjait. Az istenfélő </a:t>
            </a:r>
            <a:r>
              <a:rPr lang="hu-HU" sz="1400" b="1" baseline="0" dirty="0"/>
              <a:t>zsidó férfiak és nők várakozással</a:t>
            </a:r>
            <a:r>
              <a:rPr lang="hu-HU" sz="1400" baseline="0" dirty="0"/>
              <a:t> teli szívvel sóhajtottak fel a Mindenhatóhoz, várva a Szabadító, a </a:t>
            </a:r>
            <a:r>
              <a:rPr lang="hu-HU" sz="1400" b="1" baseline="0" dirty="0"/>
              <a:t>Messiás eljövetelét</a:t>
            </a:r>
            <a:r>
              <a:rPr lang="hu-HU" sz="1400" baseline="0" dirty="0"/>
              <a:t>. Ilyen körülmények között, </a:t>
            </a:r>
            <a:r>
              <a:rPr lang="hu-HU" sz="1200" b="1" baseline="0" dirty="0"/>
              <a:t>Bemerítő János </a:t>
            </a:r>
            <a:r>
              <a:rPr lang="hu-HU" sz="1200" baseline="0" dirty="0"/>
              <a:t>által hangzott fel újból Isten szava Izráel fiaihoz.</a:t>
            </a:r>
            <a:endParaRPr lang="hu-HU" sz="13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3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1:29 </a:t>
            </a:r>
            <a:r>
              <a:rPr lang="hu-HU" sz="13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Másnap (Jézus bemerítése napján) János látta Jézust, amint jön felé, és így szólt: "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Íme, az Isten Báránya, aki hordozza a világ bűnét</a:t>
            </a:r>
            <a:r>
              <a:rPr lang="hu-HU" sz="13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hu-HU" sz="13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1:35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Másnap (Jézus bemerítését követő napon) ismét ott állt János két tanítványával együtt,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1:36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rátekintve Jézusra, aki arra járt, így szólt: "Íme, az Isten Báránya!"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1:37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Meghallotta a két tanítvány, hogy ő ezt mondta, és követték Jézust.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1:38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megfordult, és amikor meglátta, hogy követik őt, megszólította őket: "Mit kerestek?" Ők pedig ezt válaszolták: "Rabbi - ami azt jelenti: Mester -, hol van a lakásod?"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1:39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így szólt: "Jöjjetek, és meglátjátok." Elmentek tehát, meglátták, hol lakik, és nála maradtak azon a napon; körülbelül délután négy óra volt ekkor.</a:t>
            </a:r>
          </a:p>
          <a:p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mit mondhatott nekik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kiderül a tanítványok reakcióiból. András elmegy, majd amikor találkozik a fivérével, ezt mondja neki: </a:t>
            </a:r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1:40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kettő közül, akik ezt hallották Jánostól és követték őt, 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Péter testvére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 az egyik.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1:41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Ő, 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mihelyt találkozott testvérével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Simonnal, ezt mondta neki: "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Megtaláltuk a Messiást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- (ami azt jelenti: Felkent).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1:42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Odavitte Jézushoz, aki rátekintve így szólt: "Te Simon vagy, Jóna fia: téged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Kéfásnak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fognak hívni" - (ami azt jelenti: Kőszikla).</a:t>
            </a:r>
          </a:p>
          <a:p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megtalálta Megváltóját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ettől ő annyira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 lett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azonnal elmegy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megkeresni a testvérét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megoszthassa vele a jó hírt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Jézushoz hívja. Később, ugyanebben a fejezetben, hasonló mintát láthatunk: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és Fülöp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ugyanabból a településből jöttek, s jól ismerték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3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1:43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Másnap Jézus Galileába akart indulni. Ekkor találkozott Fülöppel, és így szólt hozzá: "Kövess engem!„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1:44 Fülöp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pedig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Bétsaidából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származott, 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és Péter városából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sz="13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1:45 Fülöp találkozott </a:t>
            </a:r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Nátánaéllel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így szólt hozzá: "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Megtaláltuk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azt, akiről Mózes írt a törvényben, akiről a próféták is írtak: 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Jézust,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József fiát, aki Názáretből származik.„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1:46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"Származhat-e valami jó Názáretből?" - kérdezte tőle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Fülöp így válaszolt: "Jöjj, és lásd meg!„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1:47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 Jézus látta, hogy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közeledik feléje, azt mondta róla: "Íme, egy igazi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izráelita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akiben nincsen álnokság.„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1:48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megkérdezte tőle: "Honnan ismersz engem?" Jézus így válaszolt neki: "Mielőtt Fülöp idehívott, láttam, hogy a fügefa alatt voltál.„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1:49 </a:t>
            </a:r>
            <a:r>
              <a:rPr lang="hu-HU" sz="13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Nátánaél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így szólt hozzá: "Mester, te vagy az Isten Fia, te vagy Izráel királya!„</a:t>
            </a:r>
          </a:p>
          <a:p>
            <a:r>
              <a:rPr lang="hu-HU" sz="13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3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1:50 </a:t>
            </a:r>
            <a:r>
              <a:rPr lang="hu-HU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így válaszolt neki: "Mivel azt mondtam neked, hogy láttalak a fügefa alatt, hiszel? Ennél nagyobb dolgokat fogsz látni."</a:t>
            </a:r>
          </a:p>
          <a:p>
            <a:pPr marL="0" indent="0">
              <a:buFontTx/>
              <a:buNone/>
            </a:pPr>
            <a:endParaRPr lang="hu-HU" sz="1300" dirty="0"/>
          </a:p>
          <a:p>
            <a:pPr marL="0" indent="0">
              <a:buFontTx/>
              <a:buNone/>
            </a:pPr>
            <a:r>
              <a:rPr lang="hu-HU" sz="1300" b="1" dirty="0" err="1"/>
              <a:t>Nátánaélnak</a:t>
            </a:r>
            <a:r>
              <a:rPr lang="hu-HU" sz="1300" baseline="0" dirty="0"/>
              <a:t> azt mondta Jézus, hogy </a:t>
            </a:r>
            <a:r>
              <a:rPr lang="hu-HU" sz="1300" b="1" baseline="0" dirty="0"/>
              <a:t>látta a fügefa alatt</a:t>
            </a:r>
            <a:r>
              <a:rPr lang="hu-HU" sz="1300" baseline="0" dirty="0"/>
              <a:t>. Valószínűleg ott </a:t>
            </a:r>
            <a:r>
              <a:rPr lang="hu-HU" sz="1300" b="1" baseline="0" dirty="0"/>
              <a:t>imádkozott</a:t>
            </a:r>
            <a:r>
              <a:rPr lang="hu-HU" sz="1300" baseline="0" dirty="0"/>
              <a:t> és elmélkedett a Szentírás kijelentésein. Amikor Jézus szavait hallja, a </a:t>
            </a:r>
            <a:r>
              <a:rPr lang="hu-HU" sz="1300" b="1" i="1" baseline="0" dirty="0"/>
              <a:t>Zsolt 139:1-6 </a:t>
            </a:r>
            <a:r>
              <a:rPr lang="hu-HU" sz="1300" baseline="0" dirty="0"/>
              <a:t>igazsága juthatott eszébe. Ilyen az a helyzet, amikor valaki </a:t>
            </a:r>
            <a:r>
              <a:rPr lang="hu-HU" sz="1300" b="1" baseline="0" dirty="0"/>
              <a:t>profetikus bizonyságtételt, igehirdetést hall</a:t>
            </a:r>
            <a:r>
              <a:rPr lang="hu-HU" sz="1300" baseline="0" dirty="0"/>
              <a:t>: „Honnan ismer engem?”; „Rólam beszél, pedig nem is tudhat dolgaimról!”</a:t>
            </a:r>
          </a:p>
          <a:p>
            <a:pPr marL="0" lvl="0" indent="0">
              <a:buFontTx/>
              <a:buNone/>
            </a:pPr>
            <a:br>
              <a:rPr lang="hu-HU" sz="1300" baseline="0" dirty="0"/>
            </a:br>
            <a:r>
              <a:rPr lang="hu-HU" sz="1300" b="1" i="1" baseline="0" dirty="0"/>
              <a:t>Zsolt 139:1 </a:t>
            </a:r>
            <a:r>
              <a:rPr lang="hu-HU" sz="1300" i="1" baseline="0" dirty="0"/>
              <a:t>A karmesternek: Dávid zsoltára. </a:t>
            </a:r>
            <a:r>
              <a:rPr lang="hu-HU" sz="1300" b="1" i="1" baseline="0" dirty="0" err="1"/>
              <a:t>URam</a:t>
            </a:r>
            <a:r>
              <a:rPr lang="hu-HU" sz="1300" b="1" i="1" baseline="0" dirty="0"/>
              <a:t>, te megvizsgálsz, és ismersz engem.</a:t>
            </a:r>
          </a:p>
          <a:p>
            <a:pPr lvl="0"/>
            <a:r>
              <a:rPr lang="hu-HU" sz="1300" b="1" i="1" baseline="0" dirty="0"/>
              <a:t>Zsolt 139:2 </a:t>
            </a:r>
            <a:r>
              <a:rPr lang="hu-HU" sz="1300" i="1" baseline="0" dirty="0"/>
              <a:t>Tudod, ha leülök vagy ha felállok, messziről is észreveszed szándékomat.</a:t>
            </a:r>
          </a:p>
          <a:p>
            <a:pPr lvl="0"/>
            <a:r>
              <a:rPr lang="hu-HU" sz="1300" b="1" i="1" baseline="0" dirty="0"/>
              <a:t>Zsolt 139:3 </a:t>
            </a:r>
            <a:r>
              <a:rPr lang="hu-HU" sz="1300" i="1" baseline="0" dirty="0"/>
              <a:t>Szemmel tartod járásomat és pihenésemet, gondod van minden utamra.</a:t>
            </a:r>
          </a:p>
          <a:p>
            <a:pPr lvl="0"/>
            <a:r>
              <a:rPr lang="hu-HU" sz="1300" b="1" i="1" baseline="0" dirty="0"/>
              <a:t>Zsolt 139:4 </a:t>
            </a:r>
            <a:r>
              <a:rPr lang="hu-HU" sz="1300" i="1" baseline="0" dirty="0"/>
              <a:t>Még nyelvemen sincs a szó, te már pontosan tudod, </a:t>
            </a:r>
            <a:r>
              <a:rPr lang="hu-HU" sz="1300" i="1" baseline="0" dirty="0" err="1"/>
              <a:t>URam</a:t>
            </a:r>
            <a:r>
              <a:rPr lang="hu-HU" sz="1300" i="1" baseline="0" dirty="0"/>
              <a:t>.</a:t>
            </a:r>
          </a:p>
          <a:p>
            <a:pPr lvl="0"/>
            <a:r>
              <a:rPr lang="hu-HU" sz="1300" b="1" i="1" baseline="0" dirty="0"/>
              <a:t>Zsolt 139:5 </a:t>
            </a:r>
            <a:r>
              <a:rPr lang="hu-HU" sz="1300" i="1" baseline="0" dirty="0"/>
              <a:t>Minden oldalról körülfogtál, kezedet rajtam tartod.</a:t>
            </a:r>
          </a:p>
          <a:p>
            <a:pPr lvl="0"/>
            <a:r>
              <a:rPr lang="hu-HU" sz="1300" b="1" i="1" baseline="0" dirty="0"/>
              <a:t>Zsolt 139:6 </a:t>
            </a:r>
            <a:r>
              <a:rPr lang="hu-HU" sz="1300" i="1" baseline="0" dirty="0"/>
              <a:t>Csodálatos nekem ez a tudás, igen magas, nem tudom felfogni.</a:t>
            </a:r>
          </a:p>
          <a:p>
            <a:pPr lvl="0"/>
            <a:endParaRPr lang="hu-HU" sz="130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első tanítványai elmentek a családjukhoz, barátaikhoz, mindazokhoz, akiket jól ismertek, akik legelőször az eszükbe jutnak. Szerették volna, ha ezek az emberek is ismerik és befogadják az Evangéliumot! Ezt a fajta evangelizációt hívjuk mi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300" i="1" baseline="0" dirty="0"/>
          </a:p>
          <a:p>
            <a:pPr lvl="0"/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46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Graham sikere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(10-11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oldal)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Graham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 20. század legnagyobb evangélistájának tartják. </a:t>
            </a:r>
            <a:r>
              <a:rPr lang="hu-H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az ő lélekmentésben elért sikerének a titka?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endParaRPr lang="hu-H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amerikai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Graham főként evangelizációs „hadjáratainak” köszönheti hírnevét, amelyekkel stadionokat töltött meg. Több tízezer ember gyűlt össze, hogy meghallgassa hatásos prédikációit, mondanivalóját, amelyben rendszeresen ezeket a szavakat hangsúlyozta: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 azt mondja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amit aztán egyértelmű,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megtérésre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felhívás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követett.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nagy hatást gyakorolt a részvevőkre, amint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 száz ember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megy előre, de mennyi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 a színfalak mögött! Sok keresztyén alkalmazta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Imádkoztak azokért az emberekért, akiket csak ismertek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(családtagok, barátok, ismerősök, szomszédok, kollegák stb.)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 meghívták és elkísérték őket olyan találkozókra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összejövetelkre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ahol Billy Graham beszélt.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emberek felkészítetten érkeztek,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figyeltek a prédikációra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válaszoltak az előre hívásra, 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átadták az életüket Krisztusnak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Learatták, amit előtte sokan vetettek.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„András-lista”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segítségével előkészítették családjuk, barátaik életét imáik és személyes bizonyságtételük által arra, hogy megtegyék hitlépésüket.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 Dr. Billy Graham mondta több alkalommal,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ő evangelizációs „hadjáratainak” sikere a sok odaszánt keresztyén fáradozásának az eredménye.</a:t>
            </a:r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3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is működik ez?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oldal)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hatalmas tömegevangelizációs megmozdulások, már nem olyan hatékonyak – legalábbis nem Nyugat Európában –, de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igen. Több oka is van ennek. Ezzel együtt keressük a módját és a működő formákat is ahhoz, hogy az evangéliumot hirdessük „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nyilvánosan és házanként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20:20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20:20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Semmit sem hallgattam el abból, ami hasznos, hanem inkább hirdettem és tanítottam azt nektek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nyilvánosan és házanként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Először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kezdheted azokkal, akik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vannak hozzád, a családdal, barátokkal. Ők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téged,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megbíznak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benned, ezért közvetlen módon mondhatod el nekik az Evangéliumot. De mindenekelőtt meg kell hoznod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döntést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magadban: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„Igen, lelkeket megnyerő keresztyén akarok lenni.”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pásztorok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 meglátták a kisded Jézus nem tudtak hallgatni, mindenfelé hirdették azt, amit a kisgyermekről halottak.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2:17-18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dirty="0">
                <a:latin typeface="+mn-lt"/>
                <a:cs typeface="Arial" pitchFamily="34" charset="0"/>
              </a:rPr>
              <a:t>Luk 2:17-18  </a:t>
            </a:r>
            <a:r>
              <a:rPr lang="hu-HU" sz="1200" i="1" dirty="0">
                <a:latin typeface="+mn-lt"/>
                <a:cs typeface="Arial" pitchFamily="34" charset="0"/>
              </a:rPr>
              <a:t>Amikor meglátták, </a:t>
            </a:r>
            <a:r>
              <a:rPr lang="hu-HU" sz="1200" b="1" i="1" dirty="0">
                <a:latin typeface="+mn-lt"/>
                <a:cs typeface="Arial" pitchFamily="34" charset="0"/>
              </a:rPr>
              <a:t>elmondták</a:t>
            </a:r>
            <a:r>
              <a:rPr lang="hu-HU" sz="1200" i="1" dirty="0">
                <a:latin typeface="+mn-lt"/>
                <a:cs typeface="Arial" pitchFamily="34" charset="0"/>
              </a:rPr>
              <a:t> azt az üzenetet, amelyet erről a kisgyermekről kaptak, és mindenki, aki hallotta, elcsodálkozott azon, amit a pásztorok mondtak nekik.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Miként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Fülöp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tudta elhallgatni, hogy megtalálta a Messiást.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1:41-42/a; 45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r>
              <a:rPr lang="hu-HU" sz="1200" b="1" i="1" dirty="0" err="1">
                <a:latin typeface="+mn-lt"/>
                <a:cs typeface="Arial" pitchFamily="34" charset="0"/>
              </a:rPr>
              <a:t>Ján</a:t>
            </a:r>
            <a:r>
              <a:rPr lang="hu-HU" sz="1200" b="1" i="1" dirty="0">
                <a:latin typeface="+mn-lt"/>
                <a:cs typeface="Arial" pitchFamily="34" charset="0"/>
              </a:rPr>
              <a:t> 1:41-42/a  András</a:t>
            </a:r>
            <a:r>
              <a:rPr lang="hu-HU" sz="1200" i="1" dirty="0">
                <a:latin typeface="+mn-lt"/>
                <a:cs typeface="Arial" pitchFamily="34" charset="0"/>
              </a:rPr>
              <a:t>, mihelyt </a:t>
            </a:r>
            <a:r>
              <a:rPr lang="hu-HU" sz="1200" i="1" dirty="0">
                <a:solidFill>
                  <a:schemeClr val="tx2"/>
                </a:solidFill>
                <a:latin typeface="+mn-lt"/>
                <a:cs typeface="Arial" pitchFamily="34" charset="0"/>
              </a:rPr>
              <a:t>találkozott</a:t>
            </a:r>
            <a:r>
              <a:rPr lang="hu-HU" sz="1200" i="1" dirty="0">
                <a:latin typeface="+mn-lt"/>
                <a:cs typeface="Arial" pitchFamily="34" charset="0"/>
              </a:rPr>
              <a:t> testvérével, </a:t>
            </a:r>
            <a:r>
              <a:rPr lang="hu-HU" sz="1200" b="1" i="1" dirty="0">
                <a:latin typeface="+mn-lt"/>
                <a:cs typeface="Arial" pitchFamily="34" charset="0"/>
              </a:rPr>
              <a:t>Simonnal</a:t>
            </a:r>
            <a:r>
              <a:rPr lang="hu-HU" sz="1200" i="1" dirty="0">
                <a:latin typeface="+mn-lt"/>
                <a:cs typeface="Arial" pitchFamily="34" charset="0"/>
              </a:rPr>
              <a:t>, ezt mondta neki: "Megtaláltuk a Messiást". Odavitte Jézushoz…</a:t>
            </a:r>
          </a:p>
          <a:p>
            <a:pPr algn="l">
              <a:lnSpc>
                <a:spcPct val="100000"/>
              </a:lnSpc>
            </a:pPr>
            <a:r>
              <a:rPr lang="hu-HU" sz="1200" b="1" i="1" dirty="0" err="1">
                <a:latin typeface="+mn-lt"/>
                <a:cs typeface="Arial" pitchFamily="34" charset="0"/>
              </a:rPr>
              <a:t>Ján</a:t>
            </a:r>
            <a:r>
              <a:rPr lang="hu-HU" sz="1200" b="1" i="1" dirty="0">
                <a:latin typeface="+mn-lt"/>
                <a:cs typeface="Arial" pitchFamily="34" charset="0"/>
              </a:rPr>
              <a:t> 1:45  Fülöp</a:t>
            </a:r>
            <a:r>
              <a:rPr lang="hu-HU" sz="1200" i="1" dirty="0">
                <a:latin typeface="+mn-lt"/>
                <a:cs typeface="Arial" pitchFamily="34" charset="0"/>
              </a:rPr>
              <a:t> találkozott </a:t>
            </a:r>
            <a:r>
              <a:rPr lang="hu-HU" sz="1200" b="1" i="1" dirty="0" err="1">
                <a:latin typeface="+mn-lt"/>
                <a:cs typeface="Arial" pitchFamily="34" charset="0"/>
              </a:rPr>
              <a:t>Nátánaéllel</a:t>
            </a:r>
            <a:r>
              <a:rPr lang="hu-HU" sz="1200" i="1" dirty="0">
                <a:latin typeface="+mn-lt"/>
                <a:cs typeface="Arial" pitchFamily="34" charset="0"/>
              </a:rPr>
              <a:t>, és így szólt hozzá: "Megtaláltuk…Jézust…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45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F9F2-96D1-7645-4157-99112A4A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B360000-34E2-7282-FF88-87498A459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F84870B-EEB5-9AA1-8D77-8D3028936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tehetsz?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</a:t>
            </a:r>
            <a:r>
              <a:rPr lang="hu-H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-12. oldal)</a:t>
            </a:r>
          </a:p>
          <a:p>
            <a:pPr>
              <a:lnSpc>
                <a:spcPct val="100000"/>
              </a:lnSpc>
            </a:pPr>
            <a:endParaRPr lang="hu-HU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Készíts egy rövid listát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Írd le annak az 5-7 embernek a nevét, akiknél nagyon szeretnéd látni, hogy elfogadják Jézust. Ne vedd könnyedén, mert ez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szellemi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dolog. Tehát fordíts rá időt,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ezért, keresd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akaratát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figyelmesen gondold át, hogy kinek kellene rajta lennie a rövid listádon. Kérj tanácsot egy másik érettebb keresztyéntől, ha szükséges.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kell azonnal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5-7 nevet felírni. Hagyd,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Szelleme vezessen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Természetesen a listán közeli ismerősök fognak szerepelni, hiszen a barátságnak óriási jelentősége van. Használd ezt a listát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könyvjelzőként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Bibliádban azért, hogy ne felejts el imádkozni értük. Az elveszettekért való imádság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hatással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szívünkre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amit így idővel átjár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Krisztus megmentő szeretete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10:2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hu-HU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 10:2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Így szólt hozzájuk: "Az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aratnivaló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sok, de a munkás kevés, kérjétek tehát az aratás Urát, hogy küldjön munkásokat az aratásába.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Imádkozz értük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Most, hogy megvan a listád, legalább heti rendszeresen imádkozz az embereidért. Vidd őket Isten trónja elé, s imádkozz, hogy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Szent Szellem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kezdje el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meggyőzés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kimunkálását a szívükben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16:8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00000"/>
              </a:lnSpc>
            </a:pPr>
            <a:endParaRPr lang="hu-HU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16:8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amikor eljön,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leleplezi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világ előtt, hogy mi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bűn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igazság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mi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ítélet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Tedd személyessé ezeket az imákat. (pl. lehet, hogy az egyik személy nagyon elfoglalt, s nincs ideje Istenre; míg a másik azt hiszi, hogy annyira okos, hogy mindent tud; a harmadik pedig a hobbijának él). Gondolkozz azon,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akadályok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gátolják őket abban, hogy elmenjenek veled oda, ahol hallhatják az örömhírt. Ezeket is mondd el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Biblia beszél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erősségekről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amelyeket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rombolni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10:3-5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endParaRPr lang="hu-HU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endParaRPr lang="hu-H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10:3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Mert testben élünk, de nem test szerint hadakozunk;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10:4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hadakozásunk fegyverei ugyanis nem testiek, hanem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erősek az Isten kezében erődítmények lerombolására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10:5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Ezekkel rombolunk le minden okoskodást és minden magaslatot, amelyet az Isten ismeretével szemben emeltek, és foglyul ejtünk minden gondolatot a Krisztus iránti engedelmességre,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csakúgy, mint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vakságot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amellyel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evilág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istene (a gonosz) megvakította őket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Kor 4:4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4:4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Ezeknek a gondolkozását e világ istene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megvakította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mert hitetlenek, és így nem látják meg a Krisztus dicsőségéről szóló evangélium világosságát, aki az Isten képmása.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a vakságot egyedül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gyógyíthatja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meg, s az imádkozásnak nagy szerepe van ebben a folyamatban, amit soha nem szabad alábecsülni. Van, aki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könnyek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„cseppfolyós imának”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nevezi.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Zsolt 126:6 </a:t>
            </a:r>
            <a:r>
              <a:rPr lang="hu-HU" sz="1200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 Aki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sírva</a:t>
            </a:r>
            <a:r>
              <a:rPr lang="hu-HU" sz="1200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indul, mikor vetőmagját viszi,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ujjongva</a:t>
            </a:r>
            <a:r>
              <a:rPr lang="hu-HU" sz="1200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érkezzék, ha kévéit hozza! - </a:t>
            </a:r>
            <a:r>
              <a:rPr lang="hu-HU" sz="12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„</a:t>
            </a:r>
            <a:r>
              <a:rPr lang="hu-HU" sz="1200" b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cseppfolyós imák</a:t>
            </a:r>
            <a:r>
              <a:rPr lang="hu-HU" sz="12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”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 Thomas mesélte, hogy egyszer, amint térdelt egy alkoholista mellett, s könyörgött érte, és bátorította, hogy fogadja el Jézust mint Megváltóját, könnyek csordultak le az arcán. „Azok a könnyek három évig üldöztek. Nem telt el úgy nap, hogy ne láttalak volna, ahogy térdelsz a szobámban; a szemeid könnyel vannak tele, s kértél, hogy térjek meg, s bízzak Jézusban. Három év Isten elleni harc után végül megtértem.” (2)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10:3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Mert testben élünk, de nem test szerint hadakozunk; 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10:4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hadakozásunk fegyverei ugyanis nem testiek, hanem erősek az Isten kezében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erődítmények lerombolására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10:5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Ezekkel rombolunk le minden okoskodást és minden magaslatot, amelyet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ismeretével szemben emeltek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foglyul ejtünk minden gondolatot a Krisztus iránti engedelmességre,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 1:3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Hálát adok az Istennek, akinek őseimhez hasonlóan tiszta lelkiismerettel szolgálok, amikor szüntelenül, éjjel és nappal megemlékezem rólad könyörgéseimben, 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 1:4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könnyeidre emlékezve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látni kívánlak, hogy öröm töltsön el.</a:t>
            </a:r>
          </a:p>
          <a:p>
            <a:pPr>
              <a:lnSpc>
                <a:spcPct val="100000"/>
              </a:lnSpc>
            </a:pP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2:4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Mert sok gyötrődés és szívbeli szorongás között,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könnyhullatással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írtam nektek, nem azért, hogy megszomorodjatok, hanem hogy megismerjétek azt a szeretetet, amely igen erős énbennem irántatok.</a:t>
            </a:r>
          </a:p>
          <a:p>
            <a:pPr>
              <a:lnSpc>
                <a:spcPct val="100000"/>
              </a:lnSpc>
            </a:pP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síró afrikai keresztyén kislányt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próbáltak vigasztalni, akinek muszlim szélsőségesek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megölték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szintén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keresztyén szüleit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Ő azonban meghökkentő választ adott: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a szüleimet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siratom, hiszen ők már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 helyen vannak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mennyben az Úr Jézussal, hanem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gyilkosaikat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mert ők, ha így halnak meg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fognak kárhozni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Őket siratom.”</a:t>
            </a:r>
            <a:r>
              <a:rPr lang="hu-HU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845B11A-4E9A-F691-3F58-F812A1E36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82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tehetsz?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12-14. oldal)</a:t>
            </a:r>
          </a:p>
          <a:p>
            <a:pPr>
              <a:lnSpc>
                <a:spcPct val="100000"/>
              </a:lnSpc>
            </a:pPr>
            <a:endParaRPr lang="hu-HU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Kis lépések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könnyeid megtermékenyítették a földet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kész vagy a következő lépésre. Attól függően, hogy ki az illető, s milyen kapcsolat van köztetek,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beszélhetsz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neki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hitedről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Egy-egy beszélgetés során adhatsz neki egy kis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meghívhatod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otthonodba, mesélhetsz röviden a gyülekezetedről, összejövetelekről, s megkérdezheted, hogy elmenne-e veled egy hasonló alkalomra. Fiatalok könnyedén mondanak igent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koncertre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a „elemző-gondolkodóknak” jobb, ha inkább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 evangéliumi könyvet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adsz. Légy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kreatív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hiszen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sem futószalagon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dolgozik. Ne kapkodd el, tudva, hogy az emberek nem adják át magukat Jézusnak egyik napról a másikra. Azok számára, akik úgy nőttek fel,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hallották az Evangéliumot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nagyon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hosszú lehet az út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Ezt meg kell értened, ezért kis lépésekkel kezdd. Mindeközben ne feledd, hogy barátod még elveszett állapotban van és te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Krisztus szeretete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 segíthetsz neki,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megmeneküljön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örök haláltól,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kárhozattól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Dolgozz tovább a célért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Minél közelebb kerül egy ember Jézushoz, annál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intenzívebbé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válnak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Dolgozol a kapcsolatotokon, mélyíted a barátságotokat, s a barátod egyre jobban megismerkedik a hiteddel. Ez jó dolog, de a célt mindig szem előtt kell tartani, ami több mint csak egy jó barátság.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a folyamatot 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focimeccshez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hasonlítani. Vegyük példának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támadást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labdát megjátsszák egyik játékostól a másikig – néha átrúgják az egész pályán – , ami végül a csatár lábánál ér földet, aki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berúgja a gólt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hangsúly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barátság-evangelizációban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Evangéliumon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van, s nem a barátságon (beszeretni őket a mennybe).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Fókuszálj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továbbra is a célra, mind az imáidban, mind a kapcsolatépítésben. Győződj meg az előrehaladás(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Vonj be másokat</a:t>
            </a:r>
          </a:p>
          <a:p>
            <a:pPr>
              <a:lnSpc>
                <a:spcPct val="100000"/>
              </a:lnSpc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mindenki evangélista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nem mindenki találja könnyűnek, hogy másokat a hit következő lépésére segítse. Viszont, mint Krisztus testének tagja kapcsolatban vagy hívőkkel, akiknek más és más ajándékaik vannak, s azzal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segítségedre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lehetnek. Ez szintén egy erős pontja az András-missziónak.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Mindenki tud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listát készíteni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barátokért, illetve ismerősökért. Mindenki tud barátságos lenni, elvinni barátokat különböző eseményekre, de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mindenkinek könnyű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egyértelműen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elmagyarázni az Örömhírt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Ebben az esetben kérhetsz segítséget mástól, aki ezt meg tudja tenni, s talán még kedvét is leli benne. Javaslatunk: hívj meg valakit magadhoz a listádról, 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hívd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egy érettebb testvéredet a gyülekezetből, aki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tudja teljesen magyarázni az Evangéliumot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Alakítsd úgy, hogy kellemes időt tölthessetek együtt, a többi pedig majd jön magától. Az Örömhír kérdése így vagy úgy, de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 fog jönni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A listád igazítása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Természetesen az lenne a legnagyszerűbb, 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mindenki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aki csak felkerült a listádra,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megtérne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a valóságban ez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ritkán történik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meg. Néha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törölnöd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kell neveket. Persze ezt csak akkor tedd meg, ha már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lehetőségből kifogytál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ha az illető egyértelműen a tudtodra hozta, hogy többé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akar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témáról hallani. Nem szabad lemondanod ezekről az emberekről. Folytathatod értük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remélve,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majd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eléri őket más módon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tényleg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békén kell hagynod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őket. Adj a listádhoz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 neveket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(írd fel őket az András listád hátoldalára). Vannak körülötted mások is, akiket elérhetsz az Evangéliummal. Érzelmileg nagyon nehéz valakit eltávolítani a listáról, anélkül, hogy elfogadta volna az Urat, de Jézus mondja, hogy ha valaki nem fogadja el az Ő beszédét,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rázzátok le lábatokról a port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menjetek tovább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 10:10-11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Tehát frissítsd a listádat,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 folytasd ismét a 2. ponttól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 10:10-11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pedig bementek egy városba, és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fogadnak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titeket, menjetek ki annak az utcáira, és mondjátok ezt: Leverjük még a port is, amely városotokból lábunkra tapadt, de tudjátok meg, hogy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közel jött az Isten országa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7.András-ima együtt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gyakorlat ugyanakkor valami másra is tanít bennünket. Lelkesen kezded összeírni listádra a neveket, majd imádkozol az emberekért, de egy rövid idő után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ellaposodhat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eltűnik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belőle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lelkesedés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Annak érdekében, hogy ezt elkerülhesd,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motiválj másokat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is, hogy ők is készítsenek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András-listát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bátorítsd őket a felírt személyekért 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Érdeklődhettek egymástól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„Hogy vannak a listádon lévő emberek? Imádkozhatnánk együtt értük? Miért imádkozhatok az ismerősöddel kapcsolatban? Mikor mondtad el utoljára neki az Evangéliumot? Hogyan reagált?” Így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 élő marad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megakadályozva azt, hogy imádságod lassan elsekélyesedjen, vagy rutinszerűvé váljon.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Miközben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egymás kapcsolataiért imádkozunk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közelebb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kerülnek ezek a személyek is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szívünkhöz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Így, amikor eljönnek a gyülekezetbe, vagy az evangelizációs eseményre már mint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ismerősöket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fogjuk fogadni.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Megtérésük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pedig mindazoknak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öröm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lesz, akik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imádkoztak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értük.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Vigyázzunk, nehogy az András-művelet „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kipéterezzen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azaz „kiégessen” minket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21:3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és hosszabb távon teljesen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eltűnjön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életünkből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megtéretlen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emberekért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folytatott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21:3 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Péter így szólt hozzájuk: "Elmegyek halászni." Ők erre ezt mondták: "Mi is elmegyünk veled." Elindultak, és beszálltak a hajóba, de azon az éjszakán semmit sem fogtak.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 arra figyelmeztet minket, hogy intsük,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bátorítsuk egymást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tartsunk ki mindvégig, hogy a versenyt megnyerve végül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győztesként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érjünk be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célba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24:13 ; 2Tim 4:7-8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>
              <a:lnSpc>
                <a:spcPct val="100000"/>
              </a:lnSpc>
            </a:pP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Máté 24:13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aki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mindvégig kitart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üdvözül.</a:t>
            </a:r>
          </a:p>
          <a:p>
            <a:pPr>
              <a:lnSpc>
                <a:spcPct val="100000"/>
              </a:lnSpc>
            </a:pP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 4:7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Ama nemes harcot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megharcoltam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futásomat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elvégeztem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hitet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megtartottam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 4:8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végezetre eltétetett nekem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igazság koronája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amelyet megad nekem az Úr, az igaz bíró ama napon; de nemcsak énnekem, hanem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mindazoknak is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akik várva várják az ő megjelenését.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12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Zsolt 126:6 </a:t>
            </a:r>
            <a:r>
              <a:rPr lang="hu-HU" dirty="0"/>
              <a:t>Aki sírva indul, mikor vetőmagját viszi, ujjongva érkezzék, ha kévéit hozza!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16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736965-2CFF-4B09-A002-DF5877BB44FA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6B058804-2CB1-8A53-643F-017D37B7E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864" y="5661248"/>
            <a:ext cx="6858000" cy="99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András hadművelet</a:t>
            </a:r>
          </a:p>
          <a:p>
            <a:pPr algn="r"/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Johan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Lukasse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írása nyomán</a:t>
            </a:r>
            <a:endParaRPr lang="hu-H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6B5D-60B2-9022-004D-ED6E088B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931B5-20EF-9B8C-F3D2-A893E148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019712"/>
            <a:ext cx="5280216" cy="1152487"/>
          </a:xfrm>
        </p:spPr>
        <p:txBody>
          <a:bodyPr/>
          <a:lstStyle/>
          <a:p>
            <a:r>
              <a:rPr lang="hu-HU" dirty="0"/>
              <a:t>Visszatekintés</a:t>
            </a:r>
          </a:p>
        </p:txBody>
      </p:sp>
      <p:pic>
        <p:nvPicPr>
          <p:cNvPr id="9" name="Kép 8" descr="A képen kültéri, evezés, személy, spor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898214-74B6-DD65-DF8E-518E4141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971924"/>
            <a:ext cx="5280216" cy="328248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5DAEFF8-0DF6-5F16-0538-7468F8CA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16" y="514849"/>
            <a:ext cx="4539992" cy="2914151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7877B82F-A5F2-6AED-B63D-80AB18E06B7E}"/>
              </a:ext>
            </a:extLst>
          </p:cNvPr>
          <p:cNvSpPr/>
          <p:nvPr/>
        </p:nvSpPr>
        <p:spPr>
          <a:xfrm>
            <a:off x="1016000" y="514849"/>
            <a:ext cx="5280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Arial" pitchFamily="34" charset="0"/>
                <a:cs typeface="Arial" pitchFamily="34" charset="0"/>
              </a:rPr>
              <a:t>Kárhozat felé rohanó életek, lelkek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E86F75D-B6A9-B23F-2925-E9214F92A3C8}"/>
              </a:ext>
            </a:extLst>
          </p:cNvPr>
          <p:cNvSpPr/>
          <p:nvPr/>
        </p:nvSpPr>
        <p:spPr>
          <a:xfrm>
            <a:off x="6537916" y="3639443"/>
            <a:ext cx="4539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dirty="0">
                <a:latin typeface="Arial" pitchFamily="34" charset="0"/>
                <a:cs typeface="Arial" pitchFamily="34" charset="0"/>
              </a:rPr>
              <a:t>Csapatjáték</a:t>
            </a:r>
          </a:p>
          <a:p>
            <a:pPr algn="r"/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hu-HU" sz="3200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Tanúim lesztek…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ApCsel 1:8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85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15110CFF-1B3C-9F6D-7035-FC21934E30E5}"/>
              </a:ext>
            </a:extLst>
          </p:cNvPr>
          <p:cNvGrpSpPr>
            <a:grpSpLocks/>
          </p:cNvGrpSpPr>
          <p:nvPr/>
        </p:nvGrpSpPr>
        <p:grpSpPr bwMode="auto">
          <a:xfrm>
            <a:off x="6386054" y="404664"/>
            <a:ext cx="5686610" cy="5694703"/>
            <a:chOff x="0" y="0"/>
            <a:chExt cx="4544" cy="4544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7832AEA5-02C4-93E0-B083-03ADCAE4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44" cy="4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dist="126999" dir="2700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F8DC6A4F-F649-CE58-D1B4-BE3D97059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88"/>
              <a:ext cx="3168" cy="3168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1A1A65F9-A096-323A-A4B1-11B911FA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944" cy="19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E07E60A-0587-42E1-D3E0-22510EFB2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3440" cy="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E65D4B12-8FBC-7C2B-B711-59A226ED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416"/>
              <a:ext cx="800" cy="363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D40B47DB-64C4-803E-BEB9-D2998A5410EF}"/>
              </a:ext>
            </a:extLst>
          </p:cNvPr>
          <p:cNvSpPr>
            <a:spLocks/>
          </p:cNvSpPr>
          <p:nvPr/>
        </p:nvSpPr>
        <p:spPr bwMode="auto">
          <a:xfrm>
            <a:off x="8404584" y="2651893"/>
            <a:ext cx="1824218" cy="9422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3999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J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ézus</a:t>
            </a:r>
          </a:p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</a:pP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Krisztus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ntimacy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605F61C-906A-3D79-7B41-E8F0E4F05DF6}"/>
              </a:ext>
            </a:extLst>
          </p:cNvPr>
          <p:cNvSpPr txBox="1"/>
          <p:nvPr/>
        </p:nvSpPr>
        <p:spPr>
          <a:xfrm>
            <a:off x="9047808" y="645336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IMA</a:t>
            </a:r>
            <a:endParaRPr lang="hu-HU" b="1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3B64E58-264F-16E0-D994-B88A1DC90933}"/>
              </a:ext>
            </a:extLst>
          </p:cNvPr>
          <p:cNvSpPr txBox="1"/>
          <p:nvPr/>
        </p:nvSpPr>
        <p:spPr>
          <a:xfrm>
            <a:off x="9014678" y="3911998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IGE</a:t>
            </a:r>
            <a:endParaRPr lang="hu-HU" b="1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B902FC4-DA1B-1B58-FD21-2166E01DAF40}"/>
              </a:ext>
            </a:extLst>
          </p:cNvPr>
          <p:cNvSpPr txBox="1"/>
          <p:nvPr/>
        </p:nvSpPr>
        <p:spPr>
          <a:xfrm>
            <a:off x="10202416" y="2814027"/>
            <a:ext cx="208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TANÚSÁG-</a:t>
            </a:r>
          </a:p>
          <a:p>
            <a:r>
              <a:rPr lang="hu-HU" sz="2800" b="1" dirty="0"/>
              <a:t>TÉTEL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8C13494-765A-172B-1EAC-343B80BF8AA1}"/>
              </a:ext>
            </a:extLst>
          </p:cNvPr>
          <p:cNvSpPr txBox="1"/>
          <p:nvPr/>
        </p:nvSpPr>
        <p:spPr>
          <a:xfrm>
            <a:off x="6312024" y="2924944"/>
            <a:ext cx="230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KÖZÖSSÉG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AD8C77C-9C98-87C0-1466-3731785F0AFE}"/>
              </a:ext>
            </a:extLst>
          </p:cNvPr>
          <p:cNvSpPr/>
          <p:nvPr/>
        </p:nvSpPr>
        <p:spPr>
          <a:xfrm>
            <a:off x="849534" y="3014207"/>
            <a:ext cx="5574128" cy="20362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hu-HU" sz="36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Krisztusi lelkület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hu-HU" sz="36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spirituális érdeklődése</a:t>
            </a:r>
          </a:p>
        </p:txBody>
      </p:sp>
      <p:sp>
        <p:nvSpPr>
          <p:cNvPr id="20" name="Cím 1">
            <a:extLst>
              <a:ext uri="{FF2B5EF4-FFF2-40B4-BE49-F238E27FC236}">
                <a16:creationId xmlns:a16="http://schemas.microsoft.com/office/drawing/2014/main" id="{E8B46981-C336-E140-9C2F-6374E3C2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/>
              <a:t>Visszatekintés</a:t>
            </a:r>
          </a:p>
        </p:txBody>
      </p:sp>
      <p:pic>
        <p:nvPicPr>
          <p:cNvPr id="21" name="Kép 20" descr="A képen hő, láng, természet, Borostyá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938A691-3C3D-A151-CE9E-C791D673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47" y="476672"/>
            <a:ext cx="5745053" cy="259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hu-H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András misszió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6000" y="476672"/>
            <a:ext cx="10048552" cy="4095328"/>
          </a:xfrm>
          <a:solidFill>
            <a:srgbClr val="002060">
              <a:alpha val="4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János 1:15-51</a:t>
            </a:r>
          </a:p>
          <a:p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Bemerítő János</a:t>
            </a:r>
          </a:p>
          <a:p>
            <a:pPr lvl="1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András és János</a:t>
            </a:r>
          </a:p>
          <a:p>
            <a:pPr lvl="2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Simon 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(András testvére)</a:t>
            </a:r>
          </a:p>
          <a:p>
            <a:pPr lvl="2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Fülöp 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(András és Péter városából)</a:t>
            </a:r>
          </a:p>
          <a:p>
            <a:pPr lvl="3"/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Nátánaél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(Fülöp barátja)</a:t>
            </a:r>
          </a:p>
        </p:txBody>
      </p:sp>
      <p:sp>
        <p:nvSpPr>
          <p:cNvPr id="5" name="Téglalap 4"/>
          <p:cNvSpPr/>
          <p:nvPr/>
        </p:nvSpPr>
        <p:spPr>
          <a:xfrm>
            <a:off x="6744072" y="4572000"/>
            <a:ext cx="4320480" cy="1384995"/>
          </a:xfrm>
          <a:prstGeom prst="rect">
            <a:avLst/>
          </a:prstGeom>
          <a:solidFill>
            <a:srgbClr val="002060">
              <a:alpha val="45000"/>
            </a:srgbClr>
          </a:solidFill>
        </p:spPr>
        <p:txBody>
          <a:bodyPr wrap="square">
            <a:spAutoFit/>
          </a:bodyPr>
          <a:lstStyle/>
          <a:p>
            <a:pPr lvl="1" algn="r"/>
            <a:r>
              <a:rPr lang="hu-H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Zsolt 139:1 </a:t>
            </a:r>
            <a:r>
              <a:rPr lang="hu-HU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URam</a:t>
            </a:r>
            <a:r>
              <a:rPr lang="hu-H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te megvizsgálsz, és ismersz engem.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64847C6-9652-F719-E549-1F3390A1B8E5}"/>
              </a:ext>
            </a:extLst>
          </p:cNvPr>
          <p:cNvSpPr txBox="1"/>
          <p:nvPr/>
        </p:nvSpPr>
        <p:spPr>
          <a:xfrm>
            <a:off x="7608168" y="790218"/>
            <a:ext cx="334498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1:41 </a:t>
            </a:r>
            <a:r>
              <a:rPr lang="hu-H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Ő, mihelyt találkozott testvérével, Simonnal, ezt mondta neki: "Megtaláltuk a Messiást" </a:t>
            </a:r>
          </a:p>
        </p:txBody>
      </p:sp>
    </p:spTree>
    <p:extLst>
      <p:ext uri="{BB962C8B-B14F-4D97-AF65-F5344CB8AC3E}">
        <p14:creationId xmlns:p14="http://schemas.microsoft.com/office/powerpoint/2010/main" val="7635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20706"/>
            <a:ext cx="6196633" cy="48643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10082508" cy="1600200"/>
          </a:xfrm>
        </p:spPr>
        <p:txBody>
          <a:bodyPr/>
          <a:lstStyle/>
          <a:p>
            <a:r>
              <a:rPr lang="hu-HU" dirty="0"/>
              <a:t>Billy Graham sikere</a:t>
            </a:r>
          </a:p>
        </p:txBody>
      </p:sp>
      <p:sp>
        <p:nvSpPr>
          <p:cNvPr id="6" name="Téglalap 5"/>
          <p:cNvSpPr/>
          <p:nvPr/>
        </p:nvSpPr>
        <p:spPr>
          <a:xfrm>
            <a:off x="1055440" y="3879502"/>
            <a:ext cx="6169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„Evangelizációs „hadjárataink” sikere a sok odaszánt keresztyén fáradozásának az eredménye.”</a:t>
            </a:r>
          </a:p>
        </p:txBody>
      </p:sp>
      <p:sp>
        <p:nvSpPr>
          <p:cNvPr id="9" name="Téglalap 8"/>
          <p:cNvSpPr/>
          <p:nvPr/>
        </p:nvSpPr>
        <p:spPr>
          <a:xfrm>
            <a:off x="1127448" y="467961"/>
            <a:ext cx="6120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evangélium megosztása!</a:t>
            </a:r>
          </a:p>
        </p:txBody>
      </p:sp>
      <p:sp>
        <p:nvSpPr>
          <p:cNvPr id="11" name="Ellipszis feliratnak 10"/>
          <p:cNvSpPr/>
          <p:nvPr/>
        </p:nvSpPr>
        <p:spPr>
          <a:xfrm>
            <a:off x="263352" y="1124744"/>
            <a:ext cx="3134200" cy="1185189"/>
          </a:xfrm>
          <a:prstGeom prst="wedgeEllipseCallout">
            <a:avLst>
              <a:gd name="adj1" fmla="val 57380"/>
              <a:gd name="adj2" fmla="val 77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latin typeface="Arial" pitchFamily="34" charset="0"/>
                <a:cs typeface="Arial" pitchFamily="34" charset="0"/>
              </a:rPr>
              <a:t>A Biblia azt mondja!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B6A0A1-F076-D2FC-AA11-E928DBA4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1" y="420706"/>
            <a:ext cx="3595737" cy="44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7502771" y="3838160"/>
            <a:ext cx="3584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 az elveszett lelkekért!</a:t>
            </a:r>
          </a:p>
        </p:txBody>
      </p:sp>
    </p:spTree>
    <p:extLst>
      <p:ext uri="{BB962C8B-B14F-4D97-AF65-F5344CB8AC3E}">
        <p14:creationId xmlns:p14="http://schemas.microsoft.com/office/powerpoint/2010/main" val="3530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440" y="5341202"/>
            <a:ext cx="6552728" cy="830998"/>
          </a:xfrm>
        </p:spPr>
        <p:txBody>
          <a:bodyPr>
            <a:normAutofit/>
          </a:bodyPr>
          <a:lstStyle/>
          <a:p>
            <a:r>
              <a:rPr lang="hu-HU" sz="4800" dirty="0"/>
              <a:t>Hogyan is működik ez?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440" y="319241"/>
            <a:ext cx="10009112" cy="1663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Luk 2:17-18 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Amikor meglátták, 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elmondták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azt az üzenetet, amelyet erről a kisgyermekről kaptak, és mindenki, aki hallotta, elcsodálkozott azon, amit a pásztorok mondtak nekik.</a:t>
            </a:r>
          </a:p>
        </p:txBody>
      </p:sp>
      <p:sp>
        <p:nvSpPr>
          <p:cNvPr id="4" name="Téglalap 3"/>
          <p:cNvSpPr/>
          <p:nvPr/>
        </p:nvSpPr>
        <p:spPr>
          <a:xfrm>
            <a:off x="5773326" y="1894344"/>
            <a:ext cx="5291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dirty="0" err="1">
                <a:latin typeface="Arial" pitchFamily="34" charset="0"/>
                <a:cs typeface="Arial" pitchFamily="34" charset="0"/>
              </a:rPr>
              <a:t>Ján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1:41-42/a  András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 mihelyt </a:t>
            </a:r>
            <a:r>
              <a:rPr lang="hu-H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találkozott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testvérével,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Simonnal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 ezt mondta neki: "Megtaláltuk a Messiást". Odavitte Jézushoz…</a:t>
            </a:r>
          </a:p>
          <a:p>
            <a:pPr algn="r"/>
            <a:r>
              <a:rPr lang="hu-HU" sz="2400" b="1" dirty="0" err="1">
                <a:latin typeface="Arial" pitchFamily="34" charset="0"/>
                <a:cs typeface="Arial" pitchFamily="34" charset="0"/>
              </a:rPr>
              <a:t>Ján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1:45  Fülöp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találkozott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Nátánaéllel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 és így szólt hozzá: "Megtaláltuk…Jézust…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981301"/>
            <a:ext cx="4656650" cy="28389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églalap 5"/>
          <p:cNvSpPr/>
          <p:nvPr/>
        </p:nvSpPr>
        <p:spPr>
          <a:xfrm>
            <a:off x="1055440" y="4281614"/>
            <a:ext cx="4656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Igen, lelkeket megnyerő 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keresztyén akarok lenni!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AD0553D-4501-E82E-9A97-E489B77EDD66}"/>
              </a:ext>
            </a:extLst>
          </p:cNvPr>
          <p:cNvSpPr txBox="1"/>
          <p:nvPr/>
        </p:nvSpPr>
        <p:spPr>
          <a:xfrm>
            <a:off x="5799582" y="4703129"/>
            <a:ext cx="5264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„nyilvánosan és házanként”. (ApCsel 20:20)</a:t>
            </a:r>
          </a:p>
        </p:txBody>
      </p:sp>
    </p:spTree>
    <p:extLst>
      <p:ext uri="{BB962C8B-B14F-4D97-AF65-F5344CB8AC3E}">
        <p14:creationId xmlns:p14="http://schemas.microsoft.com/office/powerpoint/2010/main" val="18055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91B45-1398-9D07-038F-A1A0CB95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7BD87-3220-1748-1B5F-18A33F91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/>
          <a:p>
            <a:r>
              <a:rPr lang="hu-HU" dirty="0"/>
              <a:t>Mit tehetsz?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A4240F-AA34-777B-EDCC-CA55F931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" b="-1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580B2E-1966-7076-BF7C-56320D0E4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182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3200" noProof="0">
                <a:latin typeface="Arial" panose="020B0604020202020204" pitchFamily="34" charset="0"/>
                <a:cs typeface="Arial" panose="020B0604020202020204" pitchFamily="34" charset="0"/>
              </a:rPr>
              <a:t>Készíts egy rövid listát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Imádkozz értük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ACB68B-A6D2-4CD0-B42B-8037DC12F973}"/>
              </a:ext>
            </a:extLst>
          </p:cNvPr>
          <p:cNvSpPr txBox="1"/>
          <p:nvPr/>
        </p:nvSpPr>
        <p:spPr>
          <a:xfrm>
            <a:off x="4947821" y="4725144"/>
            <a:ext cx="60985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Zsolt 126:6 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Aki sírva indul, mikor vetőmagját viszi, ujjongva érkezzék, ha kévéit hozza! - „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cseppfolyós imák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5" name="Kép 14" descr="A képen személy, bőr, Emberi arc, szemöldö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19F362A-C3B1-89B5-CE3A-AFB4FDE07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2572306"/>
            <a:ext cx="3591978" cy="238603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2877FB3-7DAF-CD2F-8042-544459BB02B8}"/>
              </a:ext>
            </a:extLst>
          </p:cNvPr>
          <p:cNvSpPr txBox="1"/>
          <p:nvPr/>
        </p:nvSpPr>
        <p:spPr>
          <a:xfrm>
            <a:off x="5795432" y="6311356"/>
            <a:ext cx="5281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2Kor 10:3-5; 2Tim 1:3-4; 2Kor 2:4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157192"/>
            <a:ext cx="9042400" cy="1015008"/>
          </a:xfrm>
        </p:spPr>
        <p:txBody>
          <a:bodyPr/>
          <a:lstStyle/>
          <a:p>
            <a:r>
              <a:rPr lang="hu-HU" dirty="0"/>
              <a:t>Mit tehetsz?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6000" y="476672"/>
            <a:ext cx="6088112" cy="38233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u-HU" sz="3600" dirty="0">
                <a:latin typeface="Arial" pitchFamily="34" charset="0"/>
                <a:cs typeface="Arial" pitchFamily="34" charset="0"/>
              </a:rPr>
              <a:t>Kis lépések (kreativitás)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u-HU" sz="3600" dirty="0">
                <a:latin typeface="Arial" pitchFamily="34" charset="0"/>
                <a:cs typeface="Arial" pitchFamily="34" charset="0"/>
              </a:rPr>
              <a:t>Dolgozz tovább a célért (barátság-evangelizáció)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u-HU" sz="3600" dirty="0">
                <a:latin typeface="Arial" pitchFamily="34" charset="0"/>
                <a:cs typeface="Arial" pitchFamily="34" charset="0"/>
              </a:rPr>
              <a:t>Vonj be másokat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u-HU" sz="3600" dirty="0">
                <a:latin typeface="Arial" pitchFamily="34" charset="0"/>
                <a:cs typeface="Arial" pitchFamily="34" charset="0"/>
              </a:rPr>
              <a:t>A listád igazítása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u-HU" sz="3600" dirty="0">
                <a:latin typeface="Arial" pitchFamily="34" charset="0"/>
                <a:cs typeface="Arial" pitchFamily="34" charset="0"/>
              </a:rPr>
              <a:t>András-ima együtt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3" y="476672"/>
            <a:ext cx="3731165" cy="55901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EB21986-45F5-A780-805D-6CD1608E8E57}"/>
              </a:ext>
            </a:extLst>
          </p:cNvPr>
          <p:cNvSpPr txBox="1"/>
          <p:nvPr/>
        </p:nvSpPr>
        <p:spPr>
          <a:xfrm>
            <a:off x="1016000" y="4436204"/>
            <a:ext cx="6088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21:3; Máté 24:13; 2Tim 4:7-8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00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616" y="5413560"/>
            <a:ext cx="6912768" cy="726976"/>
          </a:xfrm>
        </p:spPr>
        <p:txBody>
          <a:bodyPr>
            <a:normAutofit/>
          </a:bodyPr>
          <a:lstStyle/>
          <a:p>
            <a:r>
              <a:rPr lang="hu-HU" sz="3600" dirty="0"/>
              <a:t>Kérdések a csoport beszélgetéshez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344" y="476672"/>
            <a:ext cx="11809312" cy="511256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Látva a </a:t>
            </a:r>
            <a:r>
              <a:rPr lang="hu-H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1:15-51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-ban leírt eseményeket, amikor Jézus szállásán fogadta Andrást (és Jánost), mit mondhatott neki? Próbáld megfogalmazni röviden.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 az oka annak, hogy az emberek felé való evangéliumi szolgálat nélkülözhetetlen része a konkrét személyekért való közbenjárás? Miért? Milyen igei alapelvek támasztják ezt alá?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Miért fontos az evangéliumot megosztani a Krisztust még nem ismerő emberekkel? Kinek a feladata ez? Miért?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Zsolt 126:6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alapján mit érthetünk meg a lélekmentéssel kapcsolatosan?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Miért fontos kis lépésekben előre haladni, amikor egy Krisztust még nem ismerő embernek szeretnénk segíteni, hogy megismerje a Megváltót?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 életedben mennyi ideig tartott, amíg személyesen felismerted, megértetted Krisztus váltságának nélkülözhetetlenségét? Ki, kik és hogyan segítettek ebben?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András imával kapcsolatosan - érdeklődjetek egymástól párokban, vagy 3-3 fős csoportokban: Hogy vannak a listádra írt személyek? Imádkozhatnánk együtt értük? Miért imádkozhatok az embereddel kapcsolatban? Mikor mondtad el utoljára annak a barátodnak az Evangéliumot? Hogyan reagált? Mindenképpen fontos, hogy a beszélgetés a személyekért való imával záruljon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786BD-21C1-A888-2249-1C933CB7DE0A}"/>
              </a:ext>
            </a:extLst>
          </p:cNvPr>
          <p:cNvSpPr txBox="1"/>
          <p:nvPr/>
        </p:nvSpPr>
        <p:spPr>
          <a:xfrm>
            <a:off x="2639616" y="6249022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https://ujremeny.hu/misszio/andrasmisszio</a:t>
            </a:r>
          </a:p>
        </p:txBody>
      </p:sp>
    </p:spTree>
    <p:extLst>
      <p:ext uri="{BB962C8B-B14F-4D97-AF65-F5344CB8AC3E}">
        <p14:creationId xmlns:p14="http://schemas.microsoft.com/office/powerpoint/2010/main" val="2844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4126</TotalTime>
  <Words>3827</Words>
  <Application>Microsoft Office PowerPoint</Application>
  <PresentationFormat>Szélesvásznú</PresentationFormat>
  <Paragraphs>220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Impact</vt:lpstr>
      <vt:lpstr>Times New Roman</vt:lpstr>
      <vt:lpstr>NewsPrint</vt:lpstr>
      <vt:lpstr>PowerPoint-bemutató</vt:lpstr>
      <vt:lpstr>Visszatekintés</vt:lpstr>
      <vt:lpstr>Visszatekintés</vt:lpstr>
      <vt:lpstr>András misszió</vt:lpstr>
      <vt:lpstr>Billy Graham sikere</vt:lpstr>
      <vt:lpstr>Hogyan is működik ez?</vt:lpstr>
      <vt:lpstr>Mit tehetsz?</vt:lpstr>
      <vt:lpstr>Mit tehetsz?</vt:lpstr>
      <vt:lpstr>Kérdések a csoport beszélgetéshez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Krisztus uralma alatt élni</dc:title>
  <dc:creator>Tóth Sándor</dc:creator>
  <cp:lastModifiedBy>Sándor Tóth</cp:lastModifiedBy>
  <cp:revision>664</cp:revision>
  <dcterms:created xsi:type="dcterms:W3CDTF">2013-01-27T08:01:13Z</dcterms:created>
  <dcterms:modified xsi:type="dcterms:W3CDTF">2026-03-18T11:14:44Z</dcterms:modified>
</cp:coreProperties>
</file>