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95" r:id="rId3"/>
    <p:sldId id="296" r:id="rId4"/>
    <p:sldId id="300" r:id="rId5"/>
    <p:sldId id="299" r:id="rId6"/>
    <p:sldId id="298" r:id="rId7"/>
    <p:sldId id="260" r:id="rId8"/>
    <p:sldId id="265" r:id="rId9"/>
    <p:sldId id="261" r:id="rId10"/>
    <p:sldId id="266" r:id="rId11"/>
    <p:sldId id="297" r:id="rId12"/>
    <p:sldId id="262" r:id="rId13"/>
    <p:sldId id="263" r:id="rId14"/>
    <p:sldId id="29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279" autoAdjust="0"/>
    <p:restoredTop sz="62302" autoAdjust="0"/>
  </p:normalViewPr>
  <p:slideViewPr>
    <p:cSldViewPr>
      <p:cViewPr varScale="1">
        <p:scale>
          <a:sx n="69" d="100"/>
          <a:sy n="69" d="100"/>
        </p:scale>
        <p:origin x="13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985F-E583-4933-910A-6D2F153F3214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F84A-4009-4C6B-A21D-2AF0DB71A9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3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sz="1200" dirty="0"/>
              <a:t>Az első dolog, amit András tett, hogy megkereste testvérét, … és Jézushoz vezette! (</a:t>
            </a:r>
            <a:r>
              <a:rPr lang="hu-HU" sz="1200" b="1" dirty="0" err="1"/>
              <a:t>Jn</a:t>
            </a:r>
            <a:r>
              <a:rPr lang="hu-HU" sz="1200" b="1" dirty="0"/>
              <a:t> 1:40-41</a:t>
            </a:r>
            <a:r>
              <a:rPr lang="hu-HU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(3-7. oldal)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8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</a:t>
            </a:r>
            <a:r>
              <a:rPr lang="hu-HU" sz="1200" b="1" i="0" dirty="0"/>
              <a:t>- </a:t>
            </a:r>
            <a:r>
              <a:rPr lang="hu-HU" sz="1200" b="1" i="1" dirty="0"/>
              <a:t>Motiváció</a:t>
            </a:r>
            <a:r>
              <a:rPr lang="hu-HU" sz="1200" dirty="0"/>
              <a:t> (7. oldal)</a:t>
            </a:r>
          </a:p>
          <a:p>
            <a:pPr marL="0" indent="0">
              <a:buFontTx/>
              <a:buNone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megközelítés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velünk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keresztyénekkel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kezdődik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Ha az első szeretet tüze meghidegült bennünk, vissza kell mennünk Őhozzá, hogy tüzet fogjunk. Pál Timóteusnak írt levelében azt a kifejezést használja, hogy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Istennek ezt a kegyelemajándékát, mely az én kézrátételemen keresztül van rajtad, újra lángra kell lobbantanod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,“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2Tim 1:6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Lajos fordítása)”</a:t>
            </a:r>
          </a:p>
          <a:p>
            <a:pPr marL="171450" indent="-171450">
              <a:buFontTx/>
              <a:buChar char="-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akkor történhet meg, ha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lesz újra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életed központja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azaz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Tx/>
              <a:buChar char="-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úgy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olvasod Isten szavát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mintha csak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neked írták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volna. Ha több időt szánsz arra, hogy elgondolkozz az Igén, és hagyod, hogy betöltse legbelső lényedet. Talán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kevesebb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tévé vagy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műsort kellene nézned, és ha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 időt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szánnál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Szentírás tanulmányozására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óriási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hatással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lenne életedre. </a:t>
            </a:r>
          </a:p>
          <a:p>
            <a:pPr marL="171450" indent="-171450">
              <a:buFontTx/>
              <a:buChar char="-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bibliaolvasás után következik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Köszönd meg Istennek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amit olvastál,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bölcsességért, ha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értetted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Kérd meg Őt, hogy segítsen átültetni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gyakorlatba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olvasottakat.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az életedben megjelenő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változások láthatóak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legyenek a körülötted élők számára is. Kérd Istent,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frissítsen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Szent Szellem ereje által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újítson meg naponta. Ha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igeolvasás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közben világossá teszi számodra, hogy van valamilyen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bűn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életedben, azt meg kell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vallanod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bánnod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Előtte,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rendezned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kell a kapcsolatot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bűn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mindig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csak a nagy problémákat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jelenti. Az Énekek Énekében Salamon azt írja, hogy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 rókák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kirabolják a szőlőskertet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 2:15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b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 2:15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Fogjátok meg a rókákat, a kölyökrókákat, mert pusztítják szőlőinket, virágzó szőlőinket!</a:t>
            </a:r>
            <a:endParaRPr lang="hu-H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hu-H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bűn megakadályozza, hogy Isten szeretete kiáradjon rád. De a megbocsátó kegyelme örömmel tölt el és szabaddá tesz téged.</a:t>
            </a:r>
            <a:endParaRPr lang="hu-H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hu-H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keresztyéneknek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szükségük van egymásra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együtt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imádkozás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életben tartja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tüzet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Úrtól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kapott szellemi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ajándékok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megosztásával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bátoríthatjátok egymást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John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Wesley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embereket kis csoportokba osztotta, akik azért találkoztak, hogy jobban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megismerjék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Istent és a Bibliát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Céljuk volt az is, hogy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 megtartására bátorítsák egymást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kísértés idején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hűséges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keresztyének maradjanak.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szentek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ilyenfajta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közösségére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azért,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kimeneküljünk a valóságból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álomvilágba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(lehetőleg jó messze a világtól) , hanem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ízt adó sóvá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fényt adó világossággá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legyünk a világban.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9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EB0CB-7967-4358-3482-3B9132A9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3B3C209A-3B30-E25E-A892-EF2B34431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212774F-8850-E202-C483-F171124D8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</a:t>
            </a:r>
            <a:r>
              <a:rPr lang="hu-HU" sz="1200" b="1" i="0" dirty="0"/>
              <a:t>- </a:t>
            </a:r>
            <a:r>
              <a:rPr lang="hu-HU" sz="1200" b="1" i="1" dirty="0"/>
              <a:t>Motiváció</a:t>
            </a:r>
            <a:r>
              <a:rPr lang="hu-HU" sz="1200" dirty="0"/>
              <a:t> (7-8.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dirty="0"/>
              <a:t>5. </a:t>
            </a:r>
            <a:r>
              <a:rPr lang="hu-HU" sz="1200" dirty="0"/>
              <a:t>A </a:t>
            </a:r>
            <a:r>
              <a:rPr lang="hu-HU" sz="1200" b="1" dirty="0"/>
              <a:t>rendszeres Biblia olvasás</a:t>
            </a:r>
            <a:r>
              <a:rPr lang="hu-HU" sz="1200" dirty="0"/>
              <a:t>, az </a:t>
            </a:r>
            <a:r>
              <a:rPr lang="hu-HU" sz="1200" b="1" dirty="0"/>
              <a:t>imádkozás</a:t>
            </a:r>
            <a:r>
              <a:rPr lang="hu-HU" sz="1200" dirty="0"/>
              <a:t>, a </a:t>
            </a:r>
            <a:r>
              <a:rPr lang="hu-HU" sz="1200" b="1" dirty="0"/>
              <a:t>testvérekkel</a:t>
            </a:r>
            <a:r>
              <a:rPr lang="hu-HU" sz="1200" dirty="0"/>
              <a:t> való </a:t>
            </a:r>
            <a:r>
              <a:rPr lang="hu-HU" sz="1200" b="1" dirty="0"/>
              <a:t>találkozás</a:t>
            </a:r>
            <a:r>
              <a:rPr lang="hu-HU" sz="1200" dirty="0"/>
              <a:t> mellett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következő</a:t>
            </a:r>
            <a:r>
              <a:rPr lang="hu-HU" sz="1200" dirty="0"/>
              <a:t> </a:t>
            </a:r>
            <a:r>
              <a:rPr lang="hu-HU" sz="1200" b="1" dirty="0"/>
              <a:t>a </a:t>
            </a:r>
            <a:r>
              <a:rPr lang="hu-HU" sz="1200" b="1" u="sng" dirty="0"/>
              <a:t>bizonyságtevés fontossága</a:t>
            </a:r>
            <a:r>
              <a:rPr lang="hu-HU" sz="1200" dirty="0"/>
              <a:t>. Amikor </a:t>
            </a:r>
            <a:r>
              <a:rPr lang="hu-HU" sz="1200" b="1" dirty="0"/>
              <a:t>rendszeres</a:t>
            </a:r>
            <a:r>
              <a:rPr lang="hu-HU" sz="1200" dirty="0"/>
              <a:t> gyakorlatoddá válik, hogy </a:t>
            </a:r>
            <a:r>
              <a:rPr lang="hu-HU" sz="1200" b="1" dirty="0"/>
              <a:t>beszélsz a hitedről</a:t>
            </a:r>
            <a:r>
              <a:rPr lang="hu-HU" sz="1200" dirty="0"/>
              <a:t>, az olyan, mintha az </a:t>
            </a:r>
            <a:r>
              <a:rPr lang="hu-HU" sz="1200" b="1" dirty="0"/>
              <a:t>izmaidat </a:t>
            </a:r>
            <a:r>
              <a:rPr lang="hu-HU" sz="1200" b="1" dirty="0" err="1"/>
              <a:t>edzenéd</a:t>
            </a:r>
            <a:r>
              <a:rPr lang="hu-HU" sz="1200" b="0" dirty="0"/>
              <a:t>,</a:t>
            </a:r>
            <a:r>
              <a:rPr lang="hu-HU" sz="1200" dirty="0"/>
              <a:t> minél többet edzel, azok annál </a:t>
            </a:r>
            <a:r>
              <a:rPr lang="hu-HU" sz="1200" b="1" dirty="0"/>
              <a:t>erősebbé</a:t>
            </a:r>
            <a:r>
              <a:rPr lang="hu-HU" sz="1200" dirty="0"/>
              <a:t> lesznek.</a:t>
            </a:r>
          </a:p>
          <a:p>
            <a:pPr>
              <a:lnSpc>
                <a:spcPct val="100000"/>
              </a:lnSpc>
            </a:pPr>
            <a:endParaRPr lang="hu-HU" sz="1200" dirty="0"/>
          </a:p>
          <a:p>
            <a:pPr>
              <a:lnSpc>
                <a:spcPct val="100000"/>
              </a:lnSpc>
            </a:pPr>
            <a:r>
              <a:rPr lang="hu-HU" sz="1200" dirty="0"/>
              <a:t>Természetesen </a:t>
            </a:r>
            <a:r>
              <a:rPr lang="hu-HU" sz="1200" b="1" dirty="0"/>
              <a:t>kapsz</a:t>
            </a:r>
            <a:r>
              <a:rPr lang="hu-HU" sz="1200" dirty="0"/>
              <a:t> majd </a:t>
            </a:r>
            <a:r>
              <a:rPr lang="hu-HU" sz="1200" b="1" dirty="0"/>
              <a:t>negatív visszajelzéseket</a:t>
            </a:r>
            <a:r>
              <a:rPr lang="hu-HU" sz="1200" dirty="0"/>
              <a:t>, és </a:t>
            </a:r>
            <a:r>
              <a:rPr lang="hu-HU" sz="1200" b="1" dirty="0"/>
              <a:t>nehéz kérdéseket </a:t>
            </a:r>
            <a:r>
              <a:rPr lang="hu-HU" sz="1200" dirty="0"/>
              <a:t>is tesznek fel neked, amikre </a:t>
            </a:r>
            <a:r>
              <a:rPr lang="hu-HU" sz="1200" b="1" dirty="0"/>
              <a:t>nem</a:t>
            </a:r>
            <a:r>
              <a:rPr lang="hu-HU" sz="1200" dirty="0"/>
              <a:t> </a:t>
            </a:r>
            <a:r>
              <a:rPr lang="hu-HU" sz="1200" b="1" dirty="0"/>
              <a:t>tudsz</a:t>
            </a:r>
            <a:r>
              <a:rPr lang="hu-HU" sz="1200" dirty="0"/>
              <a:t> azonnal </a:t>
            </a:r>
            <a:r>
              <a:rPr lang="hu-HU" sz="1200" b="1" dirty="0"/>
              <a:t>válaszolni</a:t>
            </a:r>
            <a:r>
              <a:rPr lang="hu-HU" sz="1200" dirty="0"/>
              <a:t>. De mindezeket </a:t>
            </a:r>
            <a:r>
              <a:rPr lang="hu-HU" sz="1200" b="1" dirty="0"/>
              <a:t>lerakhatod </a:t>
            </a:r>
            <a:r>
              <a:rPr lang="hu-HU" sz="1200" b="0" dirty="0"/>
              <a:t>az </a:t>
            </a:r>
            <a:r>
              <a:rPr lang="hu-HU" sz="1200" b="1" dirty="0"/>
              <a:t>Úr elé imában</a:t>
            </a:r>
            <a:r>
              <a:rPr lang="hu-HU" sz="1200" dirty="0"/>
              <a:t>; kérhetsz </a:t>
            </a:r>
            <a:r>
              <a:rPr lang="hu-HU" sz="1200" b="1" dirty="0"/>
              <a:t>tanácsot</a:t>
            </a:r>
            <a:r>
              <a:rPr lang="hu-HU" sz="1200" dirty="0"/>
              <a:t> </a:t>
            </a:r>
            <a:r>
              <a:rPr lang="hu-HU" sz="1200" b="1" dirty="0"/>
              <a:t>érettebb</a:t>
            </a:r>
            <a:r>
              <a:rPr lang="hu-HU" sz="1200" dirty="0"/>
              <a:t> keresztyénektől, </a:t>
            </a:r>
            <a:r>
              <a:rPr lang="hu-HU" sz="1200" b="1" dirty="0"/>
              <a:t>tanulhatsz</a:t>
            </a:r>
            <a:r>
              <a:rPr lang="hu-HU" sz="1200" dirty="0"/>
              <a:t> tőlük, így a </a:t>
            </a:r>
            <a:r>
              <a:rPr lang="hu-HU" sz="1200" b="1" dirty="0"/>
              <a:t>következő </a:t>
            </a:r>
            <a:r>
              <a:rPr lang="hu-HU" sz="1200" dirty="0"/>
              <a:t>adandó alkalommal </a:t>
            </a:r>
            <a:r>
              <a:rPr lang="hu-HU" sz="1200" b="1" dirty="0"/>
              <a:t>már válasszal </a:t>
            </a:r>
            <a:r>
              <a:rPr lang="hu-HU" sz="1200" b="0" dirty="0"/>
              <a:t>érkezel</a:t>
            </a:r>
            <a:r>
              <a:rPr lang="hu-HU" sz="1200" dirty="0"/>
              <a:t>. </a:t>
            </a:r>
            <a:r>
              <a:rPr lang="hu-HU" sz="1200" b="1" dirty="0"/>
              <a:t>Ügyesebb</a:t>
            </a:r>
            <a:r>
              <a:rPr lang="hu-HU" sz="1200" dirty="0"/>
              <a:t> és bátrabb lehetsz a </a:t>
            </a:r>
            <a:r>
              <a:rPr lang="hu-HU" sz="1200" b="1" dirty="0"/>
              <a:t>keresztyén testvérek által</a:t>
            </a:r>
            <a:r>
              <a:rPr lang="hu-HU" sz="1200" dirty="0"/>
              <a:t>, és a </a:t>
            </a:r>
            <a:r>
              <a:rPr lang="hu-HU" sz="1200" b="1" dirty="0"/>
              <a:t>kis tüzed lángra </a:t>
            </a:r>
            <a:r>
              <a:rPr lang="hu-HU" sz="1200" dirty="0"/>
              <a:t>lobbanhat. Ha </a:t>
            </a:r>
            <a:r>
              <a:rPr lang="hu-HU" sz="1200" b="1" dirty="0"/>
              <a:t>kételkedsz</a:t>
            </a:r>
            <a:r>
              <a:rPr lang="hu-HU" sz="1200" dirty="0"/>
              <a:t> ebben, </a:t>
            </a:r>
            <a:r>
              <a:rPr lang="hu-HU" sz="1200" b="1" dirty="0"/>
              <a:t>próbáld ki</a:t>
            </a:r>
            <a:r>
              <a:rPr lang="hu-HU" sz="1200" dirty="0"/>
              <a:t>! Az </a:t>
            </a:r>
            <a:r>
              <a:rPr lang="hu-HU" sz="1200" b="1" dirty="0"/>
              <a:t>eredmény</a:t>
            </a:r>
            <a:r>
              <a:rPr lang="hu-HU" sz="1200" dirty="0"/>
              <a:t>, majd </a:t>
            </a:r>
            <a:r>
              <a:rPr lang="hu-HU" sz="1200" b="1" dirty="0"/>
              <a:t>meggyőz</a:t>
            </a:r>
            <a:r>
              <a:rPr lang="hu-HU" sz="1200" dirty="0"/>
              <a:t>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74A121D-659A-1EF1-19F7-8E604F145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0F84A-4009-4C6B-A21D-2AF0DB71A927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7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nyitott ablak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(8-9.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Miután megvizsgáltad saját magadat, vedd nagyító alá azokat az embereket, akiket el akarsz érni az Evangéliummal.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Kik ők, és hogyan gondolkodnak a hitről, a Bibliáról és az Evangéliumról?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Sok ember közömbös, és nem érdeklődik a szellemi dolgok iránt. Ez nem túl bátorító, de ez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hozzáállás hullámzó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Lásd.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Korábban a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William Strauss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szociológusok, „A negyedik fordulat“ című könyvükből idézettek. (Vakság és rabság – 4. dia)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Világunk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érzékelhető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változáson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megy át. Ezek a fejlemények ( a szerzők állítása szerint) világossá teszik, hogy újra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fordulóponthoz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érkeztünk el: ezt nevezik ők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negyedik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fordulatnak.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hatalmas válsággal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 kezdődni, és egy új szellemi (spirituális) ébredés fogja kísérni“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bárki szétnéz egy kicsit a világban és hallgat a mondottakra, a legtöbbet észre fogja venni azok közül, amit ezek a szociológusok állítanak: az olyan negatív dolgokat mint pl.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elidegenedést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ciklus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végét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jellemzi, vagy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válságot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negyedik korszak kezdetét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jelzi. Minket főleg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 spirituális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fejlődési irányzatok,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szellemi dolgokkal szembeni megújult érdeklődés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foglalkoztat. Ezek valóban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formát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öltenek, mint amit a legtöbb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keresztyén elvár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még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nevezhető Jézus-keresésnek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nincs még szó „bűntudatról“, de ahogy egy francia újság vezércikkében szerepelt: „Isten újra napirenden van!“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Pizza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Hasselt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városában a 2000-es évek elején a „32. pizzás zsoltár”-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reklámozta magát. A hirdetést egy nagyon szép mintás papírra nyomtatták, ahhoz illő zeneszó is kíséri.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32. pizzás zsoltár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új pizza született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Reménysugár az életünkbe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Örülj és örvendj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Érezheted az apátság sajtját. 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reklámvilág tudja, hogy miről gondolkoznak az emberek, és becsapja őket. Egy másik intő jel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alternatív vallások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iránti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érdeklődés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növekedése. 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ez azt is jelenti, hogy talán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kulcsfontosságú időszakban élünk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amikor az érzéketlenség és érdektelenség alkalmat ad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valamennyiünknek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élet értelmét újra felfedezni.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új lehetőségeket teremt számunkra és ezeket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kell használnunk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29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</a:t>
            </a:r>
            <a:r>
              <a:rPr lang="hu-HU" sz="1200" b="1" dirty="0"/>
              <a:t>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igei alap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dirty="0"/>
          </a:p>
          <a:p>
            <a:pPr>
              <a:lnSpc>
                <a:spcPct val="100000"/>
              </a:lnSpc>
            </a:pPr>
            <a:r>
              <a:rPr lang="hu-HU" sz="1200" b="1" dirty="0"/>
              <a:t>Jézus mindannyiunknak arra hívott, hogy bizonyságtevők legyünk. </a:t>
            </a:r>
            <a:r>
              <a:rPr lang="hu-HU" sz="1200" dirty="0"/>
              <a:t>Régen az apostoli öröklődés dogmája azt az elképzelést terjesztette el, hogy csak a „szakmailag képzett kiválasztottak” közvetíthetik Istent, mint ahogy az </a:t>
            </a:r>
            <a:r>
              <a:rPr lang="hu-HU" sz="1200" b="1" dirty="0"/>
              <a:t>Ószövetség papjai</a:t>
            </a:r>
            <a:r>
              <a:rPr lang="hu-HU" sz="1200" dirty="0"/>
              <a:t>, akiket elkülönítettek Isten szolgálatára. De </a:t>
            </a:r>
            <a:r>
              <a:rPr lang="hu-HU" sz="1200" b="1" dirty="0"/>
              <a:t>az Újszövetségben Isten Szelleme kitöltetett mindenkire</a:t>
            </a:r>
            <a:r>
              <a:rPr lang="hu-HU" sz="1200" dirty="0"/>
              <a:t>.</a:t>
            </a:r>
          </a:p>
          <a:p>
            <a:pPr>
              <a:lnSpc>
                <a:spcPct val="100000"/>
              </a:lnSpc>
            </a:pPr>
            <a:endParaRPr lang="hu-HU" sz="1200" dirty="0"/>
          </a:p>
          <a:p>
            <a:pPr>
              <a:lnSpc>
                <a:spcPct val="100000"/>
              </a:lnSpc>
            </a:pPr>
            <a:r>
              <a:rPr lang="hu-HU" sz="1200" b="1" dirty="0"/>
              <a:t>Péter által </a:t>
            </a:r>
            <a:r>
              <a:rPr lang="hu-HU" sz="1200" dirty="0"/>
              <a:t>azt mondja a Szent Szellem: </a:t>
            </a:r>
            <a:r>
              <a:rPr lang="hu-HU" sz="1200" i="1" dirty="0"/>
              <a:t>„Az utolsó napokban, így szól az Isten, kitöltök Szellememből minden halandóra, és prófétálnak fiaitok és leányaitok, és ifjaitok látomásokat látnak, </a:t>
            </a:r>
            <a:r>
              <a:rPr lang="hu-HU" sz="1200" i="1" dirty="0" err="1"/>
              <a:t>véneitek</a:t>
            </a:r>
            <a:r>
              <a:rPr lang="hu-HU" sz="1200" i="1" dirty="0"/>
              <a:t> pedig álmokat álmodnak, még szolgáimra és szolgálóleányaimra is kitöltök azokban a napokban Szellemből, és ők is prófétálnak.“ </a:t>
            </a:r>
            <a:r>
              <a:rPr lang="hu-HU" sz="1200" dirty="0"/>
              <a:t>(</a:t>
            </a:r>
            <a:r>
              <a:rPr lang="hu-HU" sz="1200" b="1" i="1" dirty="0"/>
              <a:t>ApCsel 2:17-18</a:t>
            </a:r>
            <a:r>
              <a:rPr lang="hu-HU" sz="1200" dirty="0"/>
              <a:t>).</a:t>
            </a:r>
          </a:p>
          <a:p>
            <a:pPr>
              <a:lnSpc>
                <a:spcPct val="100000"/>
              </a:lnSpc>
            </a:pPr>
            <a:endParaRPr lang="hu-HU" sz="1200" dirty="0"/>
          </a:p>
          <a:p>
            <a:pPr>
              <a:lnSpc>
                <a:spcPct val="100000"/>
              </a:lnSpc>
            </a:pPr>
            <a:r>
              <a:rPr lang="hu-HU" sz="1200" dirty="0"/>
              <a:t>Mindannyian Isten szeretetéről fognak szólni. Micsoda dicsőség az élő Istent magasztalni! </a:t>
            </a:r>
            <a:r>
              <a:rPr lang="hu-HU" sz="1200" b="1" dirty="0"/>
              <a:t>Mindenki kap Szent Szellemet , aki kér, </a:t>
            </a:r>
            <a:r>
              <a:rPr lang="hu-HU" sz="1200" b="0" dirty="0"/>
              <a:t>és így mindenki </a:t>
            </a:r>
            <a:r>
              <a:rPr lang="hu-HU" sz="1200" b="1" dirty="0"/>
              <a:t>tovább </a:t>
            </a:r>
            <a:r>
              <a:rPr lang="hu-HU" sz="1200" b="0" dirty="0"/>
              <a:t>is tudja </a:t>
            </a:r>
            <a:r>
              <a:rPr lang="hu-HU" sz="1200" b="1" dirty="0"/>
              <a:t>adni </a:t>
            </a:r>
            <a:r>
              <a:rPr lang="hu-HU" sz="1200" b="0" dirty="0"/>
              <a:t>a rábízott </a:t>
            </a:r>
            <a:r>
              <a:rPr lang="hu-HU" sz="1200" b="1" dirty="0"/>
              <a:t>üzenetet. Jézus</a:t>
            </a:r>
            <a:r>
              <a:rPr lang="hu-HU" sz="1200" dirty="0"/>
              <a:t> továbbadta előjogát, és arra kér minket, hogy mint tanítványai, </a:t>
            </a:r>
            <a:r>
              <a:rPr lang="hu-HU" sz="1200" b="1" dirty="0"/>
              <a:t>bizonyságtevői legyünk</a:t>
            </a:r>
            <a:r>
              <a:rPr lang="hu-HU" sz="1200" dirty="0"/>
              <a:t>.</a:t>
            </a:r>
          </a:p>
          <a:p>
            <a:pPr>
              <a:lnSpc>
                <a:spcPct val="100000"/>
              </a:lnSpc>
            </a:pPr>
            <a:endParaRPr lang="hu-HU" sz="1200" dirty="0"/>
          </a:p>
          <a:p>
            <a:pPr>
              <a:lnSpc>
                <a:spcPct val="100000"/>
              </a:lnSpc>
            </a:pPr>
            <a:r>
              <a:rPr lang="hu-HU" sz="1200" dirty="0"/>
              <a:t>De ennek van egy </a:t>
            </a:r>
            <a:r>
              <a:rPr lang="hu-HU" sz="1200" b="1" dirty="0"/>
              <a:t>előfeltétele</a:t>
            </a:r>
            <a:r>
              <a:rPr lang="hu-HU" sz="1200" dirty="0"/>
              <a:t> is. Először </a:t>
            </a:r>
            <a:r>
              <a:rPr lang="hu-HU" sz="1200" b="1" dirty="0"/>
              <a:t>be kell fogadni a Szent Szellemet</a:t>
            </a:r>
            <a:r>
              <a:rPr lang="hu-HU" sz="1200" dirty="0"/>
              <a:t>. Aki </a:t>
            </a:r>
            <a:r>
              <a:rPr lang="hu-HU" sz="1200" b="1" dirty="0"/>
              <a:t>szereti Jézust</a:t>
            </a:r>
            <a:r>
              <a:rPr lang="hu-HU" sz="1200" dirty="0"/>
              <a:t>, valószínű, hogy </a:t>
            </a:r>
            <a:r>
              <a:rPr lang="hu-HU" sz="1200" b="1" dirty="0"/>
              <a:t>beszélni akar róla</a:t>
            </a:r>
            <a:r>
              <a:rPr lang="hu-HU" sz="1200" dirty="0"/>
              <a:t>. Bárki, akiben ott lakik az Ő Szelleme, másokat is buzdít majd: „</a:t>
            </a:r>
            <a:r>
              <a:rPr lang="hu-HU" sz="1200" b="1" dirty="0"/>
              <a:t>Vegyetek Szent Szellemet</a:t>
            </a:r>
            <a:r>
              <a:rPr lang="hu-HU" sz="1200" dirty="0"/>
              <a:t>!”</a:t>
            </a:r>
          </a:p>
          <a:p>
            <a:pPr>
              <a:lnSpc>
                <a:spcPct val="100000"/>
              </a:lnSpc>
            </a:pPr>
            <a:endParaRPr lang="hu-HU" sz="1200" dirty="0"/>
          </a:p>
          <a:p>
            <a:pPr>
              <a:lnSpc>
                <a:spcPct val="100000"/>
              </a:lnSpc>
            </a:pPr>
            <a:r>
              <a:rPr lang="hu-HU" sz="1200" b="1" dirty="0"/>
              <a:t>Nők is </a:t>
            </a:r>
            <a:r>
              <a:rPr lang="hu-HU" sz="1200" dirty="0"/>
              <a:t>tudnak egy erős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szolgáló csapatot </a:t>
            </a:r>
            <a:r>
              <a:rPr lang="hu-HU" sz="1200" dirty="0"/>
              <a:t>alkotni, hogy továbbadják az evangéliumot.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feledjük, hogy </a:t>
            </a:r>
            <a:r>
              <a:rPr lang="hu-HU" sz="1200" b="1" dirty="0"/>
              <a:t>ők voltak az első</a:t>
            </a:r>
            <a:r>
              <a:rPr lang="hu-HU" sz="1200" dirty="0"/>
              <a:t> személyek, akik képesek voltak felismerni, hogy </a:t>
            </a:r>
            <a:r>
              <a:rPr lang="hu-HU" sz="1200" b="1" dirty="0"/>
              <a:t>Jézus feltámadt </a:t>
            </a:r>
            <a:r>
              <a:rPr lang="hu-HU" sz="1200" dirty="0"/>
              <a:t>a halálból. </a:t>
            </a:r>
            <a:r>
              <a:rPr lang="hu-HU" sz="1200" b="1" dirty="0"/>
              <a:t>A Biblia azt tanítja, hogy minden hívőből lehet Jézus Krisztus bizonyságtevője.</a:t>
            </a:r>
            <a:endParaRPr lang="hu-HU" sz="1200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09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34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témára a 2. előadásban még visszatérünk.</a:t>
            </a:r>
          </a:p>
          <a:p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1:29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Másnap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bemerítése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napján) János látta Jézust, amint jön felé, és így szólt: "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Íme, az Isten Báránya, aki hordozza a világ bűnét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1:35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Másnap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bemerítését követő napon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ismét ott állt János két tanítványával együtt,</a:t>
            </a: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1:36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rátekintve Jézusra, aki arra járt, így szólt: "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Íme, az Isten Báránya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!"</a:t>
            </a: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1:37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Meghallotta a két tanítvány, hogy ő ezt mondta, és követték Jézust.</a:t>
            </a: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1:38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megfordult, és amikor meglátta, hogy követik őt, megszólította őket: "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kerestek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Ők pedig ezt válaszolták: "Rabbi - ami azt jelenti: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Mester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-, hol van a lakásod?"</a:t>
            </a: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1:39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 így szólt: "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Jöjjetek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meglátjátok." Elmentek tehát, meglátták, hol lakik, és nála maradtak azon a napon; körülbelül délután négy óra volt ekkor.</a:t>
            </a: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1:40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kettő közül, akik ezt hallották Jánostól és követték őt, András, Simon Péter testvére volt az egyik.</a:t>
            </a: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1:41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Ő,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mihelyt találkozott testvérével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Simonnal, ezt mondta neki: "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Megtaláltuk a Messiást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- (ami azt jelenti: Felkent).</a:t>
            </a: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1:42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Odavitte Jézushoz, aki rátekintve így szólt: "Te Simon vagy, Jóna fia: téged </a:t>
            </a:r>
            <a:r>
              <a:rPr lang="hu-H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Kéfásnak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fognak hívni" - (ami azt jelenti: Kőszikla).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4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témára ebben az előadásban még visszatérünk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(10-11. dia).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4645" algn="l"/>
              </a:tabLst>
              <a:defRPr/>
            </a:pPr>
            <a:r>
              <a:rPr lang="en-US" sz="1200" b="1" i="1" dirty="0">
                <a:latin typeface="+mn-lt"/>
                <a:ea typeface="Archer Semibold SC" charset="0"/>
                <a:cs typeface="Arial" panose="020B0604020202020204" pitchFamily="34" charset="0"/>
                <a:sym typeface="Archer Semibold SC" charset="0"/>
              </a:rPr>
              <a:t>Máté 4</a:t>
            </a:r>
            <a:r>
              <a:rPr lang="hu-HU" sz="1200" b="1" i="1" dirty="0">
                <a:latin typeface="+mn-lt"/>
                <a:ea typeface="Archer Semibold SC" charset="0"/>
                <a:cs typeface="Arial" panose="020B0604020202020204" pitchFamily="34" charset="0"/>
                <a:sym typeface="Archer Semibold SC" charset="0"/>
              </a:rPr>
              <a:t>:</a:t>
            </a:r>
            <a:r>
              <a:rPr lang="en-US" sz="1200" b="1" i="1" dirty="0">
                <a:latin typeface="+mn-lt"/>
                <a:ea typeface="Archer Semibold SC" charset="0"/>
                <a:cs typeface="Arial" panose="020B0604020202020204" pitchFamily="34" charset="0"/>
                <a:sym typeface="Archer Semibold SC" charset="0"/>
              </a:rPr>
              <a:t>19</a:t>
            </a:r>
            <a:r>
              <a:rPr lang="hu-HU" sz="1200" b="1" i="1" dirty="0">
                <a:latin typeface="+mn-lt"/>
                <a:ea typeface="Archer Semibold SC" charset="0"/>
                <a:cs typeface="Arial" panose="020B0604020202020204" pitchFamily="34" charset="0"/>
                <a:sym typeface="Archer Semibold SC" charset="0"/>
              </a:rPr>
              <a:t> </a:t>
            </a:r>
            <a:r>
              <a:rPr lang="hu-HU" sz="1200" i="1" dirty="0">
                <a:latin typeface="+mn-lt"/>
                <a:ea typeface="Archer Semibold SC" charset="0"/>
                <a:cs typeface="Arial" panose="020B0604020202020204" pitchFamily="34" charset="0"/>
                <a:sym typeface="Archer Semibold SC" charset="0"/>
              </a:rPr>
              <a:t>Így szólt hozzájuk (Jézus): Jöjjetek utánam, és én </a:t>
            </a:r>
            <a:r>
              <a:rPr lang="hu-HU" sz="1200" b="1" i="1" dirty="0">
                <a:latin typeface="+mn-lt"/>
                <a:ea typeface="Archer Semibold SC" charset="0"/>
                <a:cs typeface="Arial" panose="020B0604020202020204" pitchFamily="34" charset="0"/>
                <a:sym typeface="Archer Semibold SC" charset="0"/>
              </a:rPr>
              <a:t>emberhalásszá</a:t>
            </a:r>
            <a:r>
              <a:rPr lang="hu-HU" sz="1200" i="1" dirty="0">
                <a:latin typeface="+mn-lt"/>
                <a:ea typeface="Archer Semibold SC" charset="0"/>
                <a:cs typeface="Arial" panose="020B0604020202020204" pitchFamily="34" charset="0"/>
                <a:sym typeface="Archer Semibold SC" charset="0"/>
              </a:rPr>
              <a:t> teszlek titeket.</a:t>
            </a: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mérheted fel reálisan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mennyi időt fordítasz valójában napi és heti szinten az Úrral való közösségre, amit e négy kulcsterület útján építhetsz?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Írd le két héten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naponként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mivel, mennyi időt töltöttél, majd összesíd ezt. Ebből láthatóvá válik, mire mennyi időt fordítottál, és mennyi időt lehet felszabadítani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hasznosabb elfoglaltságra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benne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Úrral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közösség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építésére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elmélyítésére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11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0421F-9320-A492-EFD3-CEE3AA734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7466512B-344B-D4AA-49D5-1D3BF9B15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1EAF5D1-F6F1-D0CF-6319-6173AAD2D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nyitott ablak fejezet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(7-9.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Strauss és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szociológusok, „A negyedik fordulat“ című könyvükben írják:</a:t>
            </a: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nyugati társadalom fejlődése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elmúlt 2000 évben 4 szakaszon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 át. A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harmadik fordulat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a kulturális kisiklás, amely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XX. század utolsó 20 évben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 világosan észrevehető volt. Azokat az értékeket és normákat, amelyek általánosan elfogadottak voltak az 1980-as években, zavaros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individualizmussal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ellentmondó normákkal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helyettesítették az élet majdnem minden területén, beleértve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etikát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borúlátó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látásmód és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másokra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mutogatás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jellemzi a népesség nagy részét. A nyilvánosság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pesszimistán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reagál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növekvő erőszakra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civilizálatlanságra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egyenlőtlenség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tovább nő, miként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gyanakvás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intézményekkel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valamint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vezetőkkel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lesüllyedt közkultúrával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 a fejlemények (a szerzők állítása szerint) világossá teszik, hogy újra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fordulóponthoz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érkeztünk el: ezt nevezik ők negyedik fordulatnak.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egy hatalmas válsággal fog kezdődni, és egy új szellemi (spirituális) ébredés fogja kísérni.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 fordulat azonban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feltétlenül mutat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 irányba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az emberek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szellemi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dolgok iránti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nyitottsága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Szent Szellem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 hirdetett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evangélium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felé is megmutatkozhat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dirty="0"/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0" dirty="0"/>
              <a:t>Az </a:t>
            </a:r>
            <a:r>
              <a:rPr lang="hu-HU" sz="1200" b="1" dirty="0"/>
              <a:t>ige tanítása </a:t>
            </a:r>
            <a:r>
              <a:rPr lang="hu-HU" sz="1200" b="0" dirty="0"/>
              <a:t>és</a:t>
            </a:r>
            <a:r>
              <a:rPr lang="hu-HU" sz="1200" b="1" dirty="0"/>
              <a:t> tapasztalataink </a:t>
            </a:r>
            <a:r>
              <a:rPr lang="hu-HU" sz="1200" b="0" dirty="0"/>
              <a:t>szerint is, az</a:t>
            </a:r>
            <a:r>
              <a:rPr lang="hu-HU" sz="1200" b="0" baseline="0" dirty="0"/>
              <a:t> </a:t>
            </a:r>
            <a:r>
              <a:rPr lang="hu-HU" sz="1200" b="1" baseline="0" dirty="0"/>
              <a:t>emberek rabok </a:t>
            </a:r>
            <a:r>
              <a:rPr lang="hu-HU" sz="1200" b="0" baseline="0" dirty="0"/>
              <a:t>és a </a:t>
            </a:r>
            <a:r>
              <a:rPr lang="hu-HU" sz="1200" b="1" baseline="0" dirty="0"/>
              <a:t>halál felé haladnak</a:t>
            </a:r>
            <a:r>
              <a:rPr lang="hu-HU" sz="1200" b="0" baseline="0" dirty="0"/>
              <a:t>! Börtönükből </a:t>
            </a:r>
            <a:r>
              <a:rPr lang="hu-HU" sz="1200" b="1" baseline="0" dirty="0"/>
              <a:t>nem </a:t>
            </a:r>
            <a:r>
              <a:rPr lang="hu-HU" sz="1200" b="0" baseline="0" dirty="0"/>
              <a:t>tudnak</a:t>
            </a:r>
            <a:r>
              <a:rPr lang="hu-HU" sz="1200" b="1" baseline="0" dirty="0"/>
              <a:t> kimenekedni </a:t>
            </a:r>
            <a:r>
              <a:rPr lang="hu-HU" sz="1200" b="0" baseline="0" dirty="0"/>
              <a:t>és </a:t>
            </a:r>
            <a:r>
              <a:rPr lang="hu-HU" sz="1200" b="1" baseline="0" dirty="0"/>
              <a:t>vakságuk </a:t>
            </a:r>
            <a:r>
              <a:rPr lang="hu-HU" sz="1200" b="0" baseline="0" dirty="0"/>
              <a:t>miatt még csak az életükre leselkedő </a:t>
            </a:r>
            <a:r>
              <a:rPr lang="hu-HU" sz="1200" b="1" baseline="0" dirty="0"/>
              <a:t>veszélyt sem látják! </a:t>
            </a:r>
            <a:br>
              <a:rPr lang="hu-HU" sz="1200" b="1" baseline="0" dirty="0"/>
            </a:br>
            <a:endParaRPr lang="hu-HU" sz="1200" b="1" baseline="0" dirty="0"/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0" baseline="0" dirty="0"/>
              <a:t>Olyan ez, mint amikor egy </a:t>
            </a:r>
            <a:r>
              <a:rPr lang="hu-HU" sz="1200" b="1" baseline="0" dirty="0"/>
              <a:t>robogó vonat büfé kocsijában </a:t>
            </a:r>
            <a:r>
              <a:rPr lang="hu-HU" sz="1200" b="0" baseline="0" dirty="0"/>
              <a:t>felhőtlenül, nevetgélve üldögélnek az utasok nem tudva, hogy a </a:t>
            </a:r>
            <a:r>
              <a:rPr lang="hu-HU" sz="1200" b="1" baseline="0" dirty="0"/>
              <a:t>völgyhidat</a:t>
            </a:r>
            <a:r>
              <a:rPr lang="hu-HU" sz="1200" b="0" baseline="0" dirty="0"/>
              <a:t>, - melyet perceken belül elér száguldó vonatuk -, </a:t>
            </a:r>
            <a:r>
              <a:rPr lang="hu-HU" sz="1200" b="1" baseline="0" dirty="0"/>
              <a:t>felrobbantották</a:t>
            </a:r>
            <a:r>
              <a:rPr lang="hu-HU" sz="1200" b="0" baseline="0" dirty="0"/>
              <a:t>.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endParaRPr lang="hu-HU" sz="1200" baseline="0" dirty="0"/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 </a:t>
            </a:r>
            <a:r>
              <a:rPr lang="hu-HU" sz="1200" i="1" dirty="0"/>
              <a:t> Ezért tehát, mivel ilyen szolgálatban állunk, minthogy irgalmat nyertünk, nem csüggedünk el,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4:2</a:t>
            </a:r>
            <a:r>
              <a:rPr lang="hu-HU" sz="1200" i="1" dirty="0"/>
              <a:t>  hanem elvetjük a szégyenletes titkos bűnöket; nem járunk ravaszságban, nem is hamisítjuk meg az Isten igéjét, hanem az igazság nyílt hirdetésével ajánljuk magunkat minden ember lelkiismeretének az Isten előtt.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4:3 </a:t>
            </a:r>
            <a:r>
              <a:rPr lang="hu-HU" sz="1200" i="1" dirty="0"/>
              <a:t> Ha pedig nem elég világos a mi evangéliumunk, csak </a:t>
            </a:r>
            <a:r>
              <a:rPr lang="hu-HU" sz="1200" b="1" i="1" dirty="0"/>
              <a:t>azok számára nem világos, akik elvesznek</a:t>
            </a:r>
            <a:r>
              <a:rPr lang="hu-HU" sz="1200" i="1" dirty="0"/>
              <a:t>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</a:t>
            </a:r>
            <a:r>
              <a:rPr lang="hu-HU" sz="1200" b="1" i="1" dirty="0" err="1"/>
              <a:t>4</a:t>
            </a:r>
            <a:r>
              <a:rPr lang="hu-HU" sz="1200" b="1" i="1" dirty="0"/>
              <a:t> </a:t>
            </a:r>
            <a:r>
              <a:rPr lang="hu-HU" sz="1200" i="1" dirty="0"/>
              <a:t> Ezeknek a gondolkozását e világ istene megvakította, mert hitetlenek, és így nem látják meg a Krisztus dicsőségéről szóló evangélium világosságát, aki az Isten képmása.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4:5 </a:t>
            </a:r>
            <a:r>
              <a:rPr lang="hu-HU" sz="1200" i="1" dirty="0"/>
              <a:t> Mert nem önmagunkat hirdetjük, hanem Krisztus Jézust, az Urat, önmagunkat pedig mint szolgáitokat Jézusért.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4:6 </a:t>
            </a:r>
            <a:r>
              <a:rPr lang="hu-HU" sz="1200" i="1" dirty="0"/>
              <a:t> Isten ugyanis, aki ezt mondta: "Sötétségből világosság ragyogjon fel", ő gyújtott világosságot szívünkben, hogy felragyogjon előttünk Isten dicsőségének ismerete Krisztus arcán.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4:7 </a:t>
            </a:r>
            <a:r>
              <a:rPr lang="hu-HU" sz="1200" i="1" dirty="0"/>
              <a:t> Ez a kincsünk pedig cserépedényekben van, hogy ezt a rendkívüli erőt Istennek tulajdonítsuk, és ne magunknak: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4:8 </a:t>
            </a:r>
            <a:r>
              <a:rPr lang="hu-HU" sz="1200" i="1" dirty="0"/>
              <a:t> Mindenütt szorongatnak minket, de nem szorítanak be, kétségeskedünk, de nem esünk kétségbe;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4:9 </a:t>
            </a:r>
            <a:r>
              <a:rPr lang="hu-HU" sz="1200" i="1" dirty="0"/>
              <a:t> üldözöttek vagyunk, de nem elhagyottak, letipornak, de el nem veszünk;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4:10 </a:t>
            </a:r>
            <a:r>
              <a:rPr lang="hu-HU" sz="1200" i="1" dirty="0"/>
              <a:t> Jézus halálát mindenkor testünkben hordozzuk, hogy Jézus élete is láthatóvá legyen testünkben.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4:11 </a:t>
            </a:r>
            <a:r>
              <a:rPr lang="hu-HU" sz="1200" i="1" dirty="0"/>
              <a:t> Mert életünk folyamán szüntelen a halál révén állunk Jézusért, hogy a Jézus élete is láthatóvá legyen halandó testünkben.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4:12 </a:t>
            </a:r>
            <a:r>
              <a:rPr lang="hu-HU" sz="1200" i="1" dirty="0"/>
              <a:t> Azért a halál bennünk végzi munkáját, az élet pedig bennetek.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4:13 </a:t>
            </a:r>
            <a:r>
              <a:rPr lang="hu-HU" sz="1200" i="1" dirty="0"/>
              <a:t> Mivel pedig a hitnek ugyanaz a Lelke van bennünk, ahogyan meg van írva: "Hittem, azért szóltam", mi is hiszünk, és azért szólunk!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4:14 </a:t>
            </a:r>
            <a:r>
              <a:rPr lang="hu-HU" sz="1200" i="1" dirty="0"/>
              <a:t> Mert tudjuk, hogy aki feltámasztotta az Úr Jézust, az Jézussal együtt minket is feltámaszt, és maga elé állít veletek együtt.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4:15 </a:t>
            </a:r>
            <a:r>
              <a:rPr lang="hu-HU" sz="1200" i="1" dirty="0"/>
              <a:t> Mert minden értetek van, hogy a kegyelem sokasodjék, és egyre többen adjanak hálát az Isten dicsőségére.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4:16 </a:t>
            </a:r>
            <a:r>
              <a:rPr lang="hu-HU" sz="1200" i="1" dirty="0"/>
              <a:t> Ezért tehát nem csüggedünk. Sőt ha a külső emberünk megromlik is, a belső emberünk mégis megújul napról napra.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4:17 </a:t>
            </a:r>
            <a:r>
              <a:rPr lang="hu-HU" sz="1200" i="1" dirty="0"/>
              <a:t> Mert a mi pillanatnyi könnyű szenvedésünk minden mértéket meghaladó nagy, örök dicsőséget szerez nekünk,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hu-HU" sz="1200" b="1" i="1" dirty="0"/>
              <a:t>2Kor 4:18 </a:t>
            </a:r>
            <a:r>
              <a:rPr lang="hu-HU" sz="1200" i="1" dirty="0"/>
              <a:t> mivel nem a láthatókra nézünk, hanem a láthatatlanokra, mert a láthatók ideig valók, a láthatatlanok pedig örökkévalók.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A6B998-6613-F737-EDE2-0F403460D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12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00E9-7584-6088-B099-2A9831064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5C9B945C-9941-609F-5394-2E47DD867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9A9ECA0-8E7F-C5DA-10E8-9B16866FB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 –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Előszó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keresztyén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örül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annak,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üdvössége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van, és hogy Jézushoz tartozhat, de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mégsem beszél erről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mert attól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mások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különcnek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fogják tartani. Ennek az lesz az „eredménye”, hogy szabadon hagyják az utat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vallású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humanista felfogású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embereknek, hogy látásukat a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háztetőkről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hirdessék, és olyan követőket toborozzanak, akik az ő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eszméiket terjesztik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Ezek a „szónokok” azt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keresztyénektől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lenne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elvárható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vagyis,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lelkesen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beszéljenek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Istenbe vetett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hitükről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arról,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Jézusban bíznak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világ „prófétái”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annyi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lelket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próbálnak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megnyerni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amennyit csak lehetséges.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Miért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játszanak ki minket nyíltszívűségünk miatt?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Bizonyos fajta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érzéketlenség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figyelhető meg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keresztyének között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különösképpen Nyugat-Európában. Ha beszélgetsz velük erről, ezt válaszolják panaszkodva: „Ez már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működik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annyira, mint régen, amikor nagy evangelizációs rendezvényeket szerveztünk, és az emberek még hajlandóak voltak minket meghallgatni.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már nem érdeklődőek az emberek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 beszélsz a hitedről. Úgy tekintenek rád, mintha egy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másik bolygóról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jöttél volna.” Ez az a pont, ahol szorít a cipő.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WOKE, LMBTQ, TRANSZ, Tervezett Szülőség abortusz párti mozgalom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(ez az én testem és ami benne fogant az is az enyém, így azt teszek vele, amit akarok)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szélsőséges ideológia „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apostolai, prófétái, evangélistái és tanítói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1968-tól a 2000-es évek elejére szisztematikus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tervszerűséggel átformálták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nyugati társadalmakat és nézeteiket elterjesztve tömegével szereztek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követőket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főként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fiatalok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között.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Gondoljunk csak bele, milyen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erkölcsi romlás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 végbe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néhány évtized alatt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világunkban.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Ábrahám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félelmében feleségére, aki féltestvére volt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1Móz 20:12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azt mondta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Egyiptomi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Birodalom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fáraójának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testvére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Így vette magához Sárát, hogy feleségévé legyen. Amikor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megtudta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Ábrahám hitvese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félelem fogta el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visszaküldte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őt férjéhez és nem érintette.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1Móz 12:11-20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ugyan ez történt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Gerárban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amikor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Gerár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királya istenfélelemmel szívében küldte vissza Sárát Ábrahámhoz, miután megtudta, hogy a felesége.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1Móz 20. rész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filmek erkölcsiségén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lemérhető a romlás, ha valaki megnéz egy 1950-es, vagy 60-as években készült filmet, valamint a történet 2000-es években való újra feldolgozását. Korábban még egy csók is szabályozva volt, hogy mi kerülhet a filmvászonra.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tettünk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teszünk e közben?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Szégyelljük, vagy bátran képviseljük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Krisztusban kapott és az Isten szeretetéről, a bűnbocsánatról és az örök életről szóló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ÖRÖMHÍRT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Lásd.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3:5-6</a:t>
            </a:r>
          </a:p>
          <a:p>
            <a:pPr>
              <a:lnSpc>
                <a:spcPct val="100000"/>
              </a:lnSpc>
            </a:pPr>
            <a:endParaRPr lang="hu-H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3:5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mintha önmagunktól, mintegy a magunk erejéből volnánk alkalmasak, hogy bármit is megítéljünk; ellenkezőleg, a mi alkalmasságunk az Istentől van.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2Kor 3:6 </a:t>
            </a:r>
            <a:r>
              <a:rPr lang="hu-H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 tett alkalmassá minket arra, hogy az új szövetség szolgái legyünk, nem betűé, hanem Léleké, mert a betű megöl, a Lélek pedig megelevenít.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7DDFA37-30EB-8FFE-B069-096859BAF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313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5B737-0BAD-3326-C77E-CD239120A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F9FDDBB-987F-DEAF-45F5-01D2FF9E7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21DA271-D3B2-65F1-828C-99281D666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</a:t>
            </a:r>
            <a:r>
              <a:rPr lang="hu-HU" sz="1200" b="1" i="0" dirty="0">
                <a:effectLst/>
                <a:latin typeface="+mn-lt"/>
                <a:ea typeface="Times New Roman"/>
              </a:rPr>
              <a:t>- 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A nyolcas kormányos </a:t>
            </a:r>
            <a:r>
              <a:rPr lang="hu-HU" sz="1200" dirty="0">
                <a:effectLst/>
                <a:latin typeface="+mn-lt"/>
                <a:ea typeface="Times New Roman"/>
              </a:rPr>
              <a:t>(4-5. o.)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Íme, hogyan tudjuk bebizonyítani,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a keresztyének legyőzhetik félelmüket</a:t>
            </a:r>
            <a:r>
              <a:rPr lang="hu-HU" sz="1200" dirty="0">
                <a:effectLst/>
                <a:latin typeface="+mn-lt"/>
                <a:ea typeface="Times New Roman"/>
              </a:rPr>
              <a:t>, kibújhatnak a csigaházukból és </a:t>
            </a:r>
            <a:r>
              <a:rPr lang="hu-HU" sz="1200" b="1" dirty="0">
                <a:effectLst/>
                <a:latin typeface="+mn-lt"/>
                <a:ea typeface="Times New Roman"/>
              </a:rPr>
              <a:t>megújíthatják</a:t>
            </a:r>
            <a:r>
              <a:rPr lang="hu-HU" sz="1200" dirty="0">
                <a:effectLst/>
                <a:latin typeface="+mn-lt"/>
                <a:ea typeface="Times New Roman"/>
              </a:rPr>
              <a:t> lelkesedésüket az </a:t>
            </a:r>
            <a:r>
              <a:rPr lang="hu-HU" sz="1200" b="1" dirty="0">
                <a:effectLst/>
                <a:latin typeface="+mn-lt"/>
                <a:ea typeface="Times New Roman"/>
              </a:rPr>
              <a:t>evangélium terjesztésében</a:t>
            </a:r>
            <a:r>
              <a:rPr lang="hu-HU" sz="1200" dirty="0">
                <a:effectLst/>
                <a:latin typeface="+mn-lt"/>
                <a:ea typeface="Times New Roman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A titok a </a:t>
            </a:r>
            <a:r>
              <a:rPr lang="hu-HU" sz="1200" b="1" dirty="0">
                <a:effectLst/>
                <a:latin typeface="+mn-lt"/>
                <a:ea typeface="Times New Roman"/>
              </a:rPr>
              <a:t>csapatmunkában</a:t>
            </a:r>
            <a:r>
              <a:rPr lang="hu-HU" sz="1200" dirty="0">
                <a:effectLst/>
                <a:latin typeface="+mn-lt"/>
                <a:ea typeface="Times New Roman"/>
              </a:rPr>
              <a:t> rejlik. Minden évben nagyszerű evezős versenyeket tartanak neves egyetemek csapatai között a Temzén. Ezek egyikét a </a:t>
            </a:r>
            <a:r>
              <a:rPr lang="hu-HU" sz="1200" b="1" dirty="0">
                <a:effectLst/>
                <a:latin typeface="+mn-lt"/>
                <a:ea typeface="Times New Roman"/>
              </a:rPr>
              <a:t>„nyolcas kormányos“</a:t>
            </a:r>
            <a:r>
              <a:rPr lang="hu-HU" sz="1200" dirty="0">
                <a:effectLst/>
                <a:latin typeface="+mn-lt"/>
                <a:ea typeface="Times New Roman"/>
              </a:rPr>
              <a:t> csapatok között rendezik, itt </a:t>
            </a:r>
            <a:r>
              <a:rPr lang="hu-HU" sz="1200" b="1" dirty="0">
                <a:effectLst/>
                <a:latin typeface="+mn-lt"/>
                <a:ea typeface="Times New Roman"/>
              </a:rPr>
              <a:t>nyolc evezős </a:t>
            </a:r>
            <a:r>
              <a:rPr lang="hu-HU" sz="1200" dirty="0">
                <a:effectLst/>
                <a:latin typeface="+mn-lt"/>
                <a:ea typeface="Times New Roman"/>
              </a:rPr>
              <a:t>és </a:t>
            </a:r>
            <a:r>
              <a:rPr lang="hu-HU" sz="1200" b="1" dirty="0">
                <a:effectLst/>
                <a:latin typeface="+mn-lt"/>
                <a:ea typeface="Times New Roman"/>
              </a:rPr>
              <a:t>egy kormányos</a:t>
            </a:r>
            <a:r>
              <a:rPr lang="hu-HU" sz="1200" dirty="0">
                <a:effectLst/>
                <a:latin typeface="+mn-lt"/>
                <a:ea typeface="Times New Roman"/>
              </a:rPr>
              <a:t> ül egy hajóban. Ezek a </a:t>
            </a:r>
            <a:r>
              <a:rPr lang="hu-HU" sz="1200" b="1" dirty="0">
                <a:effectLst/>
                <a:latin typeface="+mn-lt"/>
                <a:ea typeface="Times New Roman"/>
              </a:rPr>
              <a:t>csapatok</a:t>
            </a:r>
            <a:r>
              <a:rPr lang="hu-HU" sz="1200" dirty="0">
                <a:effectLst/>
                <a:latin typeface="+mn-lt"/>
                <a:ea typeface="Times New Roman"/>
              </a:rPr>
              <a:t> képesek a lehető legnagyobb </a:t>
            </a:r>
            <a:r>
              <a:rPr lang="hu-HU" sz="1200" b="1" dirty="0">
                <a:effectLst/>
                <a:latin typeface="+mn-lt"/>
                <a:ea typeface="Times New Roman"/>
              </a:rPr>
              <a:t>sebességre</a:t>
            </a:r>
            <a:r>
              <a:rPr lang="hu-HU" sz="1200" dirty="0">
                <a:effectLst/>
                <a:latin typeface="+mn-lt"/>
                <a:ea typeface="Times New Roman"/>
              </a:rPr>
              <a:t>, miközben a </a:t>
            </a:r>
            <a:r>
              <a:rPr lang="hu-HU" sz="1200" b="1" dirty="0">
                <a:effectLst/>
                <a:latin typeface="+mn-lt"/>
                <a:ea typeface="Times New Roman"/>
              </a:rPr>
              <a:t>kormányos irányítja </a:t>
            </a:r>
            <a:r>
              <a:rPr lang="hu-HU" sz="1200" dirty="0">
                <a:effectLst/>
                <a:latin typeface="+mn-lt"/>
                <a:ea typeface="Times New Roman"/>
              </a:rPr>
              <a:t>a hajót, és </a:t>
            </a:r>
            <a:r>
              <a:rPr lang="hu-HU" sz="1200" b="1" dirty="0">
                <a:effectLst/>
                <a:latin typeface="+mn-lt"/>
                <a:ea typeface="Times New Roman"/>
              </a:rPr>
              <a:t>szemmel </a:t>
            </a:r>
            <a:r>
              <a:rPr lang="hu-HU" sz="1200" b="0" dirty="0">
                <a:effectLst/>
                <a:latin typeface="+mn-lt"/>
                <a:ea typeface="Times New Roman"/>
              </a:rPr>
              <a:t>tartja a </a:t>
            </a:r>
            <a:r>
              <a:rPr lang="hu-HU" sz="1200" b="1" dirty="0">
                <a:effectLst/>
                <a:latin typeface="+mn-lt"/>
                <a:ea typeface="Times New Roman"/>
              </a:rPr>
              <a:t>célvonalat</a:t>
            </a:r>
            <a:r>
              <a:rPr lang="hu-HU" sz="1200" dirty="0">
                <a:effectLst/>
                <a:latin typeface="+mn-lt"/>
                <a:ea typeface="Times New Roman"/>
              </a:rPr>
              <a:t>. Ez egy jó példa nekünk keresztyéneknek: hogy annyi embert, amennyit csak lehetséges, </a:t>
            </a:r>
            <a:r>
              <a:rPr lang="hu-HU" sz="1200" b="1" dirty="0">
                <a:effectLst/>
                <a:latin typeface="+mn-lt"/>
                <a:ea typeface="Times New Roman"/>
              </a:rPr>
              <a:t>vegyünk rá</a:t>
            </a:r>
            <a:r>
              <a:rPr lang="hu-HU" sz="1200" dirty="0">
                <a:effectLst/>
                <a:latin typeface="+mn-lt"/>
                <a:ea typeface="Times New Roman"/>
              </a:rPr>
              <a:t> arra,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együtt evezzenek</a:t>
            </a:r>
            <a:r>
              <a:rPr lang="hu-HU" sz="1200" dirty="0">
                <a:effectLst/>
                <a:latin typeface="+mn-lt"/>
                <a:ea typeface="Times New Roman"/>
              </a:rPr>
              <a:t>, és engedjük, hogy az </a:t>
            </a:r>
            <a:r>
              <a:rPr lang="hu-HU" sz="1200" b="1" dirty="0">
                <a:effectLst/>
                <a:latin typeface="+mn-lt"/>
                <a:ea typeface="Times New Roman"/>
              </a:rPr>
              <a:t>Úr Jézus vezessen </a:t>
            </a:r>
            <a:r>
              <a:rPr lang="hu-HU" sz="1200" dirty="0">
                <a:effectLst/>
                <a:latin typeface="+mn-lt"/>
                <a:ea typeface="Times New Roman"/>
              </a:rPr>
              <a:t>minket,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jó irányban</a:t>
            </a:r>
            <a:r>
              <a:rPr lang="hu-HU" sz="1200" dirty="0">
                <a:effectLst/>
                <a:latin typeface="+mn-lt"/>
                <a:ea typeface="Times New Roman"/>
              </a:rPr>
              <a:t> hajózva tovább az </a:t>
            </a:r>
            <a:r>
              <a:rPr lang="hu-HU" sz="1200" b="1" dirty="0">
                <a:effectLst/>
                <a:latin typeface="+mn-lt"/>
                <a:ea typeface="Times New Roman"/>
              </a:rPr>
              <a:t>Ő célját </a:t>
            </a:r>
            <a:r>
              <a:rPr lang="hu-HU" sz="1200" dirty="0">
                <a:effectLst/>
                <a:latin typeface="+mn-lt"/>
                <a:ea typeface="Times New Roman"/>
              </a:rPr>
              <a:t>valósítsuk meg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világban</a:t>
            </a:r>
            <a:r>
              <a:rPr lang="hu-HU" sz="1200" dirty="0">
                <a:effectLst/>
                <a:latin typeface="+mn-lt"/>
                <a:ea typeface="Times New Roman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r>
              <a:rPr lang="hu-HU" sz="1200" dirty="0">
                <a:effectLst/>
                <a:latin typeface="+mn-lt"/>
                <a:ea typeface="Times New Roman"/>
              </a:rPr>
              <a:t>Pál úgy ír az egyházról, mint Krisztus testéről, amelynek mindannyian tagjai vagyunk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1Kor 12:27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hu-HU" i="1" dirty="0">
              <a:effectLst/>
            </a:endParaRPr>
          </a:p>
          <a:p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1Kor 12:27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 pedig Krisztus teste vagytok, és egyenként annak tagjai.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hu-HU" sz="1200" b="1" dirty="0">
              <a:effectLst/>
              <a:latin typeface="+mn-lt"/>
              <a:ea typeface="Times New Roman"/>
            </a:endParaRPr>
          </a:p>
          <a:p>
            <a:r>
              <a:rPr lang="hu-HU" sz="1200" b="1" dirty="0">
                <a:effectLst/>
                <a:latin typeface="+mn-lt"/>
                <a:ea typeface="Times New Roman"/>
              </a:rPr>
              <a:t>Bemerítkeztünk</a:t>
            </a:r>
            <a:r>
              <a:rPr lang="hu-HU" sz="1200" dirty="0">
                <a:effectLst/>
                <a:latin typeface="+mn-lt"/>
                <a:ea typeface="Times New Roman"/>
              </a:rPr>
              <a:t> egy és ugyanazon Szellem szerint, és ugyanazon testbe tartozunk bele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4:4-6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hu-HU" dirty="0">
              <a:effectLst/>
            </a:endParaRPr>
          </a:p>
          <a:p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4:4-6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Hogy legyen egy test és egy Szellem, miként elhívatásotoknak is egy reménységével hívtak el titeket, legyen egy Úr, egy hit, egy bemerítés, egy Istene és Atyja mindeneknek, s mindeneken uralkodik, mindeneket áthat, és mindenekben bent lakik.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ford.)</a:t>
            </a:r>
            <a:endParaRPr lang="hu-HU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De egyik tag sem egyforma. A keresztyéneknek </a:t>
            </a:r>
            <a:r>
              <a:rPr lang="hu-HU" sz="1200" b="1" dirty="0">
                <a:effectLst/>
                <a:latin typeface="+mn-lt"/>
                <a:ea typeface="Times New Roman"/>
              </a:rPr>
              <a:t>különböző ajándékaik vannak</a:t>
            </a:r>
            <a:r>
              <a:rPr lang="hu-HU" sz="1200" dirty="0">
                <a:effectLst/>
                <a:latin typeface="+mn-lt"/>
                <a:ea typeface="Times New Roman"/>
              </a:rPr>
              <a:t>. Némelyek </a:t>
            </a:r>
            <a:r>
              <a:rPr lang="hu-HU" sz="1200" b="1" dirty="0">
                <a:effectLst/>
                <a:latin typeface="+mn-lt"/>
                <a:ea typeface="Times New Roman"/>
              </a:rPr>
              <a:t>evangélisták</a:t>
            </a:r>
            <a:r>
              <a:rPr lang="hu-HU" sz="1200" dirty="0">
                <a:effectLst/>
                <a:latin typeface="+mn-lt"/>
                <a:ea typeface="Times New Roman"/>
              </a:rPr>
              <a:t>, akik természetesen és egyszerűen </a:t>
            </a:r>
            <a:r>
              <a:rPr lang="hu-HU" sz="1200" b="1" dirty="0">
                <a:effectLst/>
                <a:latin typeface="+mn-lt"/>
                <a:ea typeface="Times New Roman"/>
              </a:rPr>
              <a:t>beszélnek a hitükről</a:t>
            </a:r>
            <a:r>
              <a:rPr lang="hu-HU" sz="1200" dirty="0">
                <a:effectLst/>
                <a:latin typeface="+mn-lt"/>
                <a:ea typeface="Times New Roman"/>
              </a:rPr>
              <a:t>. Mások </a:t>
            </a:r>
            <a:r>
              <a:rPr lang="hu-HU" sz="1200" b="1" dirty="0">
                <a:effectLst/>
                <a:latin typeface="+mn-lt"/>
                <a:ea typeface="Times New Roman"/>
              </a:rPr>
              <a:t>pásztorok és tanítók</a:t>
            </a:r>
            <a:r>
              <a:rPr lang="hu-HU" sz="1200" dirty="0">
                <a:effectLst/>
                <a:latin typeface="+mn-lt"/>
                <a:ea typeface="Times New Roman"/>
              </a:rPr>
              <a:t>, akik segíteni tudnak a Krisztust követők </a:t>
            </a:r>
            <a:r>
              <a:rPr lang="hu-HU" sz="1200" b="1" dirty="0">
                <a:effectLst/>
                <a:latin typeface="+mn-lt"/>
                <a:ea typeface="Times New Roman"/>
              </a:rPr>
              <a:t>hitbeli növekedésében</a:t>
            </a:r>
            <a:r>
              <a:rPr lang="hu-HU" sz="1200" dirty="0">
                <a:effectLst/>
                <a:latin typeface="+mn-lt"/>
                <a:ea typeface="Times New Roman"/>
              </a:rPr>
              <a:t>. Különbözőségünk ellenére </a:t>
            </a:r>
            <a:r>
              <a:rPr lang="hu-HU" sz="1200" b="1" dirty="0">
                <a:effectLst/>
                <a:latin typeface="+mn-lt"/>
                <a:ea typeface="Times New Roman"/>
              </a:rPr>
              <a:t>mindannyiunk Jézus bizonyságtevői </a:t>
            </a:r>
            <a:r>
              <a:rPr lang="hu-HU" sz="1200" dirty="0">
                <a:effectLst/>
                <a:latin typeface="+mn-lt"/>
                <a:ea typeface="Times New Roman"/>
              </a:rPr>
              <a:t>vagyunk.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r>
              <a:rPr lang="hu-HU" sz="1200" dirty="0">
                <a:effectLst/>
                <a:latin typeface="+mn-lt"/>
                <a:ea typeface="Times New Roman"/>
              </a:rPr>
              <a:t>A </a:t>
            </a:r>
            <a:r>
              <a:rPr lang="hu-HU" sz="1200" b="1" dirty="0">
                <a:effectLst/>
                <a:latin typeface="+mn-lt"/>
                <a:ea typeface="Times New Roman"/>
              </a:rPr>
              <a:t>„</a:t>
            </a:r>
            <a:r>
              <a:rPr lang="hu-HU" sz="1200" b="1" i="1" dirty="0">
                <a:effectLst/>
                <a:latin typeface="+mn-lt"/>
                <a:ea typeface="Times New Roman"/>
              </a:rPr>
              <a:t>tanúim lesztek</a:t>
            </a:r>
            <a:r>
              <a:rPr lang="hu-HU" sz="1200" b="1" dirty="0">
                <a:effectLst/>
                <a:latin typeface="+mn-lt"/>
                <a:ea typeface="Times New Roman"/>
              </a:rPr>
              <a:t>“</a:t>
            </a:r>
            <a:r>
              <a:rPr lang="hu-HU" sz="1200" dirty="0">
                <a:effectLst/>
                <a:latin typeface="+mn-lt"/>
                <a:ea typeface="Times New Roman"/>
              </a:rPr>
              <a:t> elválaszthatatlanul összefügg azzal, hogy </a:t>
            </a:r>
            <a:r>
              <a:rPr lang="hu-HU" sz="1200" b="1" dirty="0">
                <a:effectLst/>
                <a:latin typeface="+mn-lt"/>
                <a:ea typeface="Times New Roman"/>
              </a:rPr>
              <a:t>megkaptuk a Szent Szellemet</a:t>
            </a:r>
            <a:r>
              <a:rPr lang="hu-HU" sz="1200" dirty="0">
                <a:effectLst/>
                <a:latin typeface="+mn-lt"/>
                <a:ea typeface="Times New Roman"/>
              </a:rPr>
              <a:t>. Isten a Szent Szellemet nemcsak néhány </a:t>
            </a:r>
            <a:r>
              <a:rPr lang="hu-HU" sz="1200" b="1" dirty="0">
                <a:effectLst/>
                <a:latin typeface="+mn-lt"/>
                <a:ea typeface="Times New Roman"/>
              </a:rPr>
              <a:t>„különleges hívőnek”</a:t>
            </a:r>
            <a:r>
              <a:rPr lang="hu-HU" sz="1200" dirty="0">
                <a:effectLst/>
                <a:latin typeface="+mn-lt"/>
                <a:ea typeface="Times New Roman"/>
              </a:rPr>
              <a:t> adta. </a:t>
            </a:r>
            <a:r>
              <a:rPr lang="hu-HU" sz="1200" b="0" dirty="0">
                <a:effectLst/>
                <a:latin typeface="+mn-lt"/>
                <a:ea typeface="Times New Roman"/>
              </a:rPr>
              <a:t>Nem, </a:t>
            </a:r>
            <a:r>
              <a:rPr lang="hu-HU" sz="1200" b="1" dirty="0">
                <a:effectLst/>
                <a:latin typeface="+mn-lt"/>
                <a:ea typeface="Times New Roman"/>
              </a:rPr>
              <a:t>Ő a Szellemét minden testvérnek adta </a:t>
            </a:r>
            <a:r>
              <a:rPr lang="hu-HU" sz="1200" dirty="0">
                <a:effectLst/>
                <a:latin typeface="+mn-lt"/>
                <a:ea typeface="Times New Roman"/>
              </a:rPr>
              <a:t>a gyülekezetben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ApCsel 1:8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hu-HU" dirty="0">
              <a:effectLst/>
            </a:endParaRPr>
          </a:p>
          <a:p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ApCsel 1:8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Ellenben erőt kaptok, amikor eljön hozzátok a Szentlélek, és tanúim lesztek Jeruzsálemben, egész Júdeában és Samáriában, sőt egészen a föld végső határáig.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hu-HU" sz="1200" dirty="0">
              <a:effectLst/>
              <a:latin typeface="+mn-lt"/>
              <a:ea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sz="1200" dirty="0">
                <a:effectLst/>
                <a:latin typeface="+mn-lt"/>
                <a:ea typeface="Times New Roman"/>
              </a:rPr>
              <a:t>Jó dolog bizonyságtevőnek lenni. Csak </a:t>
            </a:r>
            <a:r>
              <a:rPr lang="hu-HU" sz="1200" b="1" dirty="0">
                <a:effectLst/>
                <a:latin typeface="+mn-lt"/>
                <a:ea typeface="Times New Roman"/>
              </a:rPr>
              <a:t>egyszerűen mondd el </a:t>
            </a:r>
            <a:r>
              <a:rPr lang="hu-HU" sz="1200" dirty="0">
                <a:effectLst/>
                <a:latin typeface="+mn-lt"/>
                <a:ea typeface="Times New Roman"/>
              </a:rPr>
              <a:t>az embereknek, </a:t>
            </a:r>
            <a:r>
              <a:rPr lang="hu-HU" sz="1200" b="1" dirty="0">
                <a:effectLst/>
                <a:latin typeface="+mn-lt"/>
                <a:ea typeface="Times New Roman"/>
              </a:rPr>
              <a:t>mi történt az életedben </a:t>
            </a:r>
            <a:r>
              <a:rPr lang="hu-HU" sz="1200" dirty="0">
                <a:effectLst/>
                <a:latin typeface="+mn-lt"/>
                <a:ea typeface="Times New Roman"/>
              </a:rPr>
              <a:t>azután, hogy elfogadtál egy teljesen </a:t>
            </a:r>
            <a:r>
              <a:rPr lang="hu-HU" sz="1200" b="1" dirty="0">
                <a:effectLst/>
                <a:latin typeface="+mn-lt"/>
                <a:ea typeface="Times New Roman"/>
              </a:rPr>
              <a:t>új életet Krisztusban</a:t>
            </a:r>
            <a:r>
              <a:rPr lang="hu-HU" sz="1200" dirty="0">
                <a:effectLst/>
                <a:latin typeface="+mn-lt"/>
                <a:ea typeface="Times New Roman"/>
              </a:rPr>
              <a:t>, és hogy a dolgokat teljesen </a:t>
            </a:r>
            <a:r>
              <a:rPr lang="hu-HU" sz="1200" b="1" dirty="0">
                <a:effectLst/>
                <a:latin typeface="+mn-lt"/>
                <a:ea typeface="Times New Roman"/>
              </a:rPr>
              <a:t>máshogy éled meg</a:t>
            </a:r>
            <a:r>
              <a:rPr lang="hu-HU" sz="1200" dirty="0">
                <a:effectLst/>
                <a:latin typeface="+mn-lt"/>
                <a:ea typeface="Times New Roman"/>
              </a:rPr>
              <a:t>. A te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tanúságtételed</a:t>
            </a:r>
            <a:r>
              <a:rPr lang="hu-HU" sz="1200" dirty="0">
                <a:effectLst/>
                <a:latin typeface="+mn-lt"/>
                <a:ea typeface="Times New Roman"/>
              </a:rPr>
              <a:t> nem egy tudományos vagy teológiai magyarázat. Azzal, hogy kijelented: </a:t>
            </a:r>
            <a:r>
              <a:rPr lang="hu-HU" sz="1200" b="1" dirty="0">
                <a:effectLst/>
                <a:latin typeface="+mn-lt"/>
                <a:ea typeface="Times New Roman"/>
              </a:rPr>
              <a:t>„Olyan jó Krisztusban hinni!“</a:t>
            </a:r>
            <a:r>
              <a:rPr lang="hu-HU" sz="1200" dirty="0">
                <a:effectLst/>
                <a:latin typeface="+mn-lt"/>
                <a:ea typeface="Times New Roman"/>
              </a:rPr>
              <a:t>- már elég arra, hogy kíváncsivá tedd az embereket, és olyan kérdéseket tegyenek fel, mint például: „</a:t>
            </a:r>
            <a:r>
              <a:rPr lang="hu-HU" sz="1200" b="1" dirty="0">
                <a:effectLst/>
                <a:latin typeface="+mn-lt"/>
                <a:ea typeface="Times New Roman"/>
              </a:rPr>
              <a:t>Mi olyan jó benne?</a:t>
            </a:r>
            <a:r>
              <a:rPr lang="hu-HU" sz="1200" dirty="0">
                <a:effectLst/>
                <a:latin typeface="+mn-lt"/>
                <a:ea typeface="Times New Roman"/>
              </a:rPr>
              <a:t>“. Elmagyarázhatod, hogy mit értesz ezen, melyet követően a beszélgetést a legtöbbször elég könnyű folytatni.</a:t>
            </a:r>
            <a:endParaRPr lang="hu-HU" sz="1200" dirty="0">
              <a:latin typeface="+mn-lt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6E015D2-8F23-4A54-11B2-25FC7BE0A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0F84A-4009-4C6B-A21D-2AF0DB71A927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3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újfajta megközelítés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(5-6.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Nagyon jól tudjuk,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társadalmunk folyamatosan változik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ezt mi csak kevéssé vesszük figyelembe evangelizációs alkalmainkon. Túlságosan bízunk azokban a módszerekben, amelyeket 20 évvel ezelőtt alkalmaztunk. Néhány ember szerint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 egy Krisztus előtti Európában élünk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(mint „pogány csőcselék”)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keresztyén erkölcs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gyülekezet támogató iránymutatása nélkül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korai egyház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időszakában a hívők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„nyolcas kormányos“ elve szerint munkálkodtak.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éhány apostol és tanító vezette a „tanfolyamokat”, amíg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hétköznapi hívő nők és férfiak tömege Jézusról, a Megváltóról beszélt nagy szenvedéllyel és szeretettel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kereskedők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alkották az előőrsöt, akik városról városra utaztak áruikkal, és akik elmondták vásárlóiknak, hogy elnyerhetik az Istennel való békességet Jézus Krisztus által.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Hozzájuk hasonlóan a Bibliaárúsok (kolportőrök) több tízezer Biblia értékesítésével és az evangélium hirdetésével voltak az evangéliumi misszió előfutárai Magyarországon. Az 1870-es évek elején a Kárpát medencében csupán maroknyi baptista élt, míg 1920-as évek végén a családtagokat is beleszámítva körülbelül negyvenezerre rúgott a számuk a Csonka-Magyarország területén. (Ország-Világ, 1930 (51. évf., 1-52. szám)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 Európa szellemileg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nagyban hasonlít a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keresztyénség előtti korhoz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Így az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apostoli kor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rendkívül 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jó példa 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nekünk, ma élő keresztyéneknek.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05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motiváció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 korai keresztyének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 voltak szenvedéllyel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lelkesedéssel. Nem tudtak csendben maradni amiatt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csodálatos élet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miatt, amit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Jézusban találtak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Tőle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kaptak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erőt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mindenhez, amit csak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tettek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tanultak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mondtak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ApCsel 1:8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)”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i="1" dirty="0">
                <a:latin typeface="+mn-lt"/>
                <a:cs typeface="Arial" panose="020B0604020202020204" pitchFamily="34" charset="0"/>
              </a:rPr>
              <a:t>„előhívták az apostolokat, megverették őket, azután megparancsolták nekik, hogy ne szóljanak Jézus nevében, és azzal elbocsátották őket. Ők pedig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örömmel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 távoztak a nagytanács színe elől, mert méltónak bizonyultak arra, hogy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gyalázatot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 szenvedjenek az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ő nevéért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; és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nem hagytak fel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 a naponkénti tanítással, és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hirdették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 a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Krisztus Jézust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 a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templomban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 és 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házanként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. (</a:t>
            </a:r>
            <a:r>
              <a:rPr lang="hu-HU" sz="1200" b="1" i="1" dirty="0">
                <a:latin typeface="+mn-lt"/>
                <a:cs typeface="Arial" panose="020B0604020202020204" pitchFamily="34" charset="0"/>
              </a:rPr>
              <a:t>ApCsel 5:40-42</a:t>
            </a:r>
            <a:r>
              <a:rPr lang="hu-HU" sz="1200" i="1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i="1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 vehetjük észre a frissen megtért keresztyéneknél is. Megvan bennük az első szeretet tüze, és teljes szívvel Jézusért lelkesednek. Ezt 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leckét kell megtanulnunk tőlük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mielőtt körülnéznénk és azt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mondanánk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az embereket már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érdekli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Evangélium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Meg kell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vizsgálnunk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saját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szívünket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meg kell kérdeznünk magunkat,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meddig </a:t>
            </a:r>
            <a:r>
              <a:rPr lang="hu-H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akarunk még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hallgatni Róla.</a:t>
            </a:r>
            <a:endParaRPr lang="hu-HU" sz="12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9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 - Az András misszió -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motiváció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(5. oldal)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megközelítés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velünk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keresztyénekkel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kezdődik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Ha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 szeretet tüze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meghidegült bennünk, vissza kell mennünk Őhozzá, hogy tüzet fogjunk. Pál Timóteusnak írt levelében azt a kifejezést használja, hogy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Istennek ezt a kegyelemajándékát, mely az én kézrátételemen keresztül van rajtad, újra lángra kell lobbantanod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2Tim. 1:6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Lajos fordítása)”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 szeretet tüze”</a:t>
            </a:r>
          </a:p>
          <a:p>
            <a:pPr lvl="0"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hogyan értsük Jézus a „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nincs meg már benned az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szeretet” (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 2:3-5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hiányosságra felhívó szavait? Az első reakciónk, hogy a szeretetre, mint valami teljesítményre gondolunk, vagy egy magasugró lécre, amit leverünk.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Efézusi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gyülekezet tagjai sokat fáradoztak és belestek abba a hibába, hogy úgy gondolhatták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szeretetét kiérdemelhetik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buzgóságukkal, hiszen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megdolgoztak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érte. De ez egyre inkább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eltávolította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őket az Atya feltétel nélkül szerető szívétől.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Szentírás azonban az első szeretetről így ad kijelentést: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1Ján 4:19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 tehát azért szeretünk, mert ő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előbb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szeretett minket.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Jánosnál itt az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előbb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fordított szó mögött ugyan azt a „</a:t>
            </a:r>
            <a:r>
              <a:rPr lang="hu-HU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prótosz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görög kifejezés áll, mint 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 2:4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-ben, amit 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fordítottak a Bibliánkban. Ez pedig jelent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legelsőt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korábbit is. Azaz a mi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szeretetünket megelőző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azt kiváltó előbb-szeretetről, ami az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Atya Isten szeretete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Ezt támasztja alá a János által a Szent Szellem a következőképp: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1Ján 4:9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Abban nyilvánul meg Isten hozzánk való szeretete, hogy egyszülött Fiát küldte el Isten a világba, hogy éljünk őáltala.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1Ján 4:10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a szeretet, és nem az, ahogy mi szeretjük Istent, hanem az, hogy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 szeretett minket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elküldte 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Fiát engesztelő áldozatul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bűneinkért.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Ezt erősítik meg Isten, Pál által lejegyzett szavai is: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Róm 5:8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Isten azonban abban mutatta meg rajtunk a szeretetét, hogy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Krisztus már akkor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meghalt értünk, amikor bűnösök voltunk.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ennek az isteni „ÍGY” szeretetnek a hatására tudunk mi is szeretni, ahogy János a folytatásban meg is fogalmazza:</a:t>
            </a: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1Ján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4:11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Szeretteim, ha 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 szeretett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minket Isten, akkor mi is tartozunk azzal, hogy szeressük egymást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00000"/>
              </a:lnSpc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előbb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”: G4413   π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ρῶτος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prótosz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1) első, legelső (időben); 2) első (rangsorban), legfontosabb, legjelentősebb, kiemelkedő, elismert, fő-; 3) korábbi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F84A-4009-4C6B-A21D-2AF0DB71A92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79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736965-2CFF-4B09-A002-DF5877BB44FA}" type="datetimeFigureOut">
              <a:rPr lang="hu-HU" smtClean="0"/>
              <a:t>2026. 03. 16.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AC0005-F24C-454D-BCF8-505E1956FAB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871864" y="5661248"/>
            <a:ext cx="6858000" cy="990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u-H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András hadművelet</a:t>
            </a:r>
          </a:p>
          <a:p>
            <a:pPr algn="r"/>
            <a:r>
              <a:rPr lang="hu-H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Johan</a:t>
            </a:r>
            <a:r>
              <a:rPr lang="hu-H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Lukasse</a:t>
            </a:r>
            <a:r>
              <a:rPr lang="hu-H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írása nyomán</a:t>
            </a:r>
            <a:endParaRPr lang="hu-H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5227114"/>
            <a:ext cx="9042400" cy="94508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dirty="0"/>
              <a:t>A motiváció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1798" y="371301"/>
            <a:ext cx="5918258" cy="50739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3000" b="1" dirty="0">
                <a:latin typeface="Arial" pitchFamily="34" charset="0"/>
                <a:cs typeface="Arial" pitchFamily="34" charset="0"/>
              </a:rPr>
              <a:t>A szív</a:t>
            </a:r>
            <a:br>
              <a:rPr lang="hu-HU" sz="3000" b="1" dirty="0">
                <a:latin typeface="Arial" pitchFamily="34" charset="0"/>
                <a:cs typeface="Arial" pitchFamily="34" charset="0"/>
              </a:rPr>
            </a:br>
            <a:r>
              <a:rPr lang="hu-HU" sz="3000" dirty="0">
                <a:latin typeface="Arial" pitchFamily="34" charset="0"/>
                <a:cs typeface="Arial" pitchFamily="34" charset="0"/>
              </a:rPr>
              <a:t>- Az első szeretet tüze</a:t>
            </a:r>
            <a:br>
              <a:rPr lang="hu-HU" sz="3000" dirty="0">
                <a:latin typeface="Arial" pitchFamily="34" charset="0"/>
                <a:cs typeface="Arial" pitchFamily="34" charset="0"/>
              </a:rPr>
            </a:br>
            <a:r>
              <a:rPr lang="hu-HU" sz="3000" dirty="0">
                <a:latin typeface="Arial" pitchFamily="34" charset="0"/>
                <a:cs typeface="Arial" pitchFamily="34" charset="0"/>
              </a:rPr>
              <a:t>- Krisztus legyen életed </a:t>
            </a:r>
            <a:r>
              <a:rPr lang="hu-HU" sz="3000" dirty="0" err="1">
                <a:latin typeface="Arial" pitchFamily="34" charset="0"/>
                <a:cs typeface="Arial" pitchFamily="34" charset="0"/>
              </a:rPr>
              <a:t>URa</a:t>
            </a:r>
            <a:endParaRPr lang="hu-HU" sz="3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3000" b="1" dirty="0">
                <a:latin typeface="Arial" pitchFamily="34" charset="0"/>
                <a:cs typeface="Arial" pitchFamily="34" charset="0"/>
              </a:rPr>
              <a:t>A Szent Írás</a:t>
            </a:r>
            <a:br>
              <a:rPr lang="hu-HU" sz="3000" dirty="0">
                <a:latin typeface="Arial" pitchFamily="34" charset="0"/>
                <a:cs typeface="Arial" pitchFamily="34" charset="0"/>
              </a:rPr>
            </a:br>
            <a:r>
              <a:rPr lang="hu-HU" sz="3000" dirty="0">
                <a:latin typeface="Arial" pitchFamily="34" charset="0"/>
                <a:cs typeface="Arial" pitchFamily="34" charset="0"/>
              </a:rPr>
              <a:t>- Személyesség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000" b="1" dirty="0">
                <a:latin typeface="Arial" pitchFamily="34" charset="0"/>
                <a:cs typeface="Arial" pitchFamily="34" charset="0"/>
              </a:rPr>
              <a:t>Az imaélet</a:t>
            </a:r>
            <a:br>
              <a:rPr lang="hu-HU" sz="3000" b="1" dirty="0">
                <a:latin typeface="Arial" pitchFamily="34" charset="0"/>
                <a:cs typeface="Arial" pitchFamily="34" charset="0"/>
              </a:rPr>
            </a:br>
            <a:r>
              <a:rPr lang="hu-HU" sz="3000" dirty="0">
                <a:latin typeface="Arial" pitchFamily="34" charset="0"/>
                <a:cs typeface="Arial" pitchFamily="34" charset="0"/>
              </a:rPr>
              <a:t>- Újra felfedezése</a:t>
            </a:r>
            <a:br>
              <a:rPr lang="hu-HU" sz="3000" dirty="0">
                <a:latin typeface="Arial" pitchFamily="34" charset="0"/>
                <a:cs typeface="Arial" pitchFamily="34" charset="0"/>
              </a:rPr>
            </a:br>
            <a:r>
              <a:rPr lang="hu-HU" sz="3000" dirty="0">
                <a:latin typeface="Arial" pitchFamily="34" charset="0"/>
                <a:cs typeface="Arial" pitchFamily="34" charset="0"/>
              </a:rPr>
              <a:t>- Bűnvallás - az ige tükre</a:t>
            </a:r>
            <a:br>
              <a:rPr lang="hu-HU" sz="3000" dirty="0">
                <a:latin typeface="Arial" pitchFamily="34" charset="0"/>
                <a:cs typeface="Arial" pitchFamily="34" charset="0"/>
              </a:rPr>
            </a:br>
            <a:r>
              <a:rPr lang="hu-HU" sz="3000" dirty="0">
                <a:latin typeface="Arial" pitchFamily="34" charset="0"/>
                <a:cs typeface="Arial" pitchFamily="34" charset="0"/>
              </a:rPr>
              <a:t>  (</a:t>
            </a:r>
            <a:r>
              <a:rPr lang="hu-HU" sz="3000" b="1" dirty="0">
                <a:latin typeface="Arial" pitchFamily="34" charset="0"/>
                <a:cs typeface="Arial" pitchFamily="34" charset="0"/>
              </a:rPr>
              <a:t>Én 2:15</a:t>
            </a:r>
            <a:r>
              <a:rPr lang="hu-HU" sz="3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000" b="1" dirty="0">
                <a:latin typeface="Arial" pitchFamily="34" charset="0"/>
                <a:cs typeface="Arial" pitchFamily="34" charset="0"/>
              </a:rPr>
              <a:t>Egymás bátorítása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5110CFF-1B3C-9F6D-7035-FC21934E30E5}"/>
              </a:ext>
            </a:extLst>
          </p:cNvPr>
          <p:cNvGrpSpPr>
            <a:grpSpLocks/>
          </p:cNvGrpSpPr>
          <p:nvPr/>
        </p:nvGrpSpPr>
        <p:grpSpPr bwMode="auto">
          <a:xfrm>
            <a:off x="6386054" y="404664"/>
            <a:ext cx="5686610" cy="5694703"/>
            <a:chOff x="0" y="0"/>
            <a:chExt cx="4544" cy="4544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7832AEA5-02C4-93E0-B083-03ADCAE4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44" cy="4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dist="126999" dir="2700000" algn="ctr" rotWithShape="0">
                <a:srgbClr val="00000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F8DC6A4F-F649-CE58-D1B4-BE3D97059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688"/>
              <a:ext cx="3168" cy="3168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1A1A65F9-A096-323A-A4B1-11B911FA9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296"/>
              <a:ext cx="1944" cy="19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0E07E60A-0587-42E1-D3E0-22510EFB2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3440" cy="8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E65D4B12-8FBC-7C2B-B711-59A226ED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416"/>
              <a:ext cx="800" cy="363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</p:grpSp>
      <p:sp>
        <p:nvSpPr>
          <p:cNvPr id="14" name="Rectangle 9">
            <a:extLst>
              <a:ext uri="{FF2B5EF4-FFF2-40B4-BE49-F238E27FC236}">
                <a16:creationId xmlns:a16="http://schemas.microsoft.com/office/drawing/2014/main" id="{D40B47DB-64C4-803E-BEB9-D2998A5410EF}"/>
              </a:ext>
            </a:extLst>
          </p:cNvPr>
          <p:cNvSpPr>
            <a:spLocks/>
          </p:cNvSpPr>
          <p:nvPr/>
        </p:nvSpPr>
        <p:spPr bwMode="auto">
          <a:xfrm>
            <a:off x="8404584" y="2651893"/>
            <a:ext cx="1824218" cy="9422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73999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9000"/>
              </a:lnSpc>
              <a:tabLst>
                <a:tab pos="750067" algn="l"/>
                <a:tab pos="750067" algn="l"/>
              </a:tabLst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ntimacy" charset="0"/>
              </a:rPr>
              <a:t>J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ntimacy" charset="0"/>
              </a:rPr>
              <a:t>ézus</a:t>
            </a:r>
          </a:p>
          <a:p>
            <a:pPr algn="ctr">
              <a:lnSpc>
                <a:spcPct val="69000"/>
              </a:lnSpc>
              <a:tabLst>
                <a:tab pos="750067" algn="l"/>
                <a:tab pos="750067" algn="l"/>
              </a:tabLst>
            </a:pP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intimacy" charset="0"/>
              </a:rPr>
              <a:t>Krisztus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sym typeface="intimacy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605F61C-906A-3D79-7B41-E8F0E4F05DF6}"/>
              </a:ext>
            </a:extLst>
          </p:cNvPr>
          <p:cNvSpPr txBox="1"/>
          <p:nvPr/>
        </p:nvSpPr>
        <p:spPr>
          <a:xfrm>
            <a:off x="9047808" y="645336"/>
            <a:ext cx="51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IMA</a:t>
            </a:r>
            <a:endParaRPr lang="hu-HU" b="1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3B64E58-264F-16E0-D994-B88A1DC90933}"/>
              </a:ext>
            </a:extLst>
          </p:cNvPr>
          <p:cNvSpPr txBox="1"/>
          <p:nvPr/>
        </p:nvSpPr>
        <p:spPr>
          <a:xfrm>
            <a:off x="9014678" y="3911998"/>
            <a:ext cx="51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IGE</a:t>
            </a:r>
            <a:endParaRPr lang="hu-HU" b="1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B902FC4-DA1B-1B58-FD21-2166E01DAF40}"/>
              </a:ext>
            </a:extLst>
          </p:cNvPr>
          <p:cNvSpPr txBox="1"/>
          <p:nvPr/>
        </p:nvSpPr>
        <p:spPr>
          <a:xfrm>
            <a:off x="10202416" y="2814027"/>
            <a:ext cx="2086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TANÚSÁG-</a:t>
            </a:r>
          </a:p>
          <a:p>
            <a:r>
              <a:rPr lang="hu-HU" sz="2800" b="1" dirty="0"/>
              <a:t>TÉTEL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8C13494-765A-172B-1EAC-343B80BF8AA1}"/>
              </a:ext>
            </a:extLst>
          </p:cNvPr>
          <p:cNvSpPr txBox="1"/>
          <p:nvPr/>
        </p:nvSpPr>
        <p:spPr>
          <a:xfrm>
            <a:off x="6312024" y="2924944"/>
            <a:ext cx="230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KÖZÖSSÉG</a:t>
            </a:r>
          </a:p>
        </p:txBody>
      </p:sp>
    </p:spTree>
    <p:extLst>
      <p:ext uri="{BB962C8B-B14F-4D97-AF65-F5344CB8AC3E}">
        <p14:creationId xmlns:p14="http://schemas.microsoft.com/office/powerpoint/2010/main" val="34286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F1EA8-366E-3444-EC5F-6DA1AC22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D56FD4-8F89-779A-E45E-49B638C0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094980"/>
            <a:ext cx="9046464" cy="1077219"/>
          </a:xfrm>
        </p:spPr>
        <p:txBody>
          <a:bodyPr anchor="b">
            <a:normAutofit/>
          </a:bodyPr>
          <a:lstStyle/>
          <a:p>
            <a:r>
              <a:rPr lang="hu-HU" dirty="0"/>
              <a:t>A motiváció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87F293-4350-83AE-A17E-8C3A7EEBDD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86" b="-1"/>
          <a:stretch>
            <a:fillRect/>
          </a:stretch>
        </p:blipFill>
        <p:spPr>
          <a:xfrm>
            <a:off x="4947821" y="457201"/>
            <a:ext cx="6126579" cy="4114799"/>
          </a:xfrm>
          <a:prstGeom prst="rect">
            <a:avLst/>
          </a:prstGeom>
          <a:noFill/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0D82F96-9D8F-9260-DC91-7F237FA3FAFD}"/>
              </a:ext>
            </a:extLst>
          </p:cNvPr>
          <p:cNvSpPr/>
          <p:nvPr/>
        </p:nvSpPr>
        <p:spPr>
          <a:xfrm>
            <a:off x="1016000" y="836712"/>
            <a:ext cx="3711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rgbClr val="AD0101"/>
              </a:buClr>
              <a:buFont typeface="+mj-lt"/>
              <a:buAutoNum type="arabicPeriod" startAt="5"/>
            </a:pPr>
            <a:r>
              <a:rPr lang="hu-HU" sz="3200" b="1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Bizonyságtétel</a:t>
            </a:r>
            <a:br>
              <a:rPr lang="hu-HU" sz="32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</a:br>
            <a:r>
              <a:rPr lang="hu-HU" sz="320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- Rendszeresen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5BB50056-EC80-EBB4-51AC-99E06319DB09}"/>
              </a:ext>
            </a:extLst>
          </p:cNvPr>
          <p:cNvSpPr/>
          <p:nvPr/>
        </p:nvSpPr>
        <p:spPr>
          <a:xfrm>
            <a:off x="1097143" y="2704356"/>
            <a:ext cx="3711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kételkedsz ebben, próbáld ki! </a:t>
            </a:r>
          </a:p>
        </p:txBody>
      </p:sp>
    </p:spTree>
    <p:extLst>
      <p:ext uri="{BB962C8B-B14F-4D97-AF65-F5344CB8AC3E}">
        <p14:creationId xmlns:p14="http://schemas.microsoft.com/office/powerpoint/2010/main" val="29177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5229200"/>
            <a:ext cx="10058400" cy="943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hu-HU" dirty="0"/>
              <a:t>Egy nyitott ablak</a:t>
            </a:r>
          </a:p>
        </p:txBody>
      </p:sp>
      <p:sp>
        <p:nvSpPr>
          <p:cNvPr id="5" name="Téglalap 4"/>
          <p:cNvSpPr/>
          <p:nvPr/>
        </p:nvSpPr>
        <p:spPr>
          <a:xfrm>
            <a:off x="1016000" y="404664"/>
            <a:ext cx="4661870" cy="5767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</a:pPr>
            <a:r>
              <a:rPr lang="hu-HU" sz="3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szellemi dolgokkal szembeni megújult érdeklődés…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</a:pPr>
            <a:r>
              <a:rPr lang="hu-HU" sz="3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nem a Krisztus iránti nyitottság, bűnbánat…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</a:pPr>
            <a:r>
              <a:rPr lang="hu-HU" sz="3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Talán egy kulcsfontosságú időszakban élünk…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arenR"/>
            </a:pPr>
            <a:r>
              <a:rPr lang="hu-HU" sz="32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kell használnunk! De hogyan?</a:t>
            </a:r>
          </a:p>
        </p:txBody>
      </p:sp>
      <p:pic>
        <p:nvPicPr>
          <p:cNvPr id="3" name="Picture 2" descr="A képen épület, ablak, növény, f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0F3A95D-F370-D098-7416-4A0C2E23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7870" y="836712"/>
            <a:ext cx="5396530" cy="302205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442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9220" y="4572000"/>
            <a:ext cx="9049180" cy="1600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dirty="0"/>
              <a:t>Az igei alap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7727" y="353733"/>
            <a:ext cx="6286825" cy="458743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„Az utolsó napokban, így szól az Isten, kitöltök Lelkemből minden halandóra, és prófétálnak fiaitok és leányaitok, és ifjaitok látomásokat látnak,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véneitek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pedig álmokat álmodnak; még szolgáimra és szolgálóleányaimra is kitöltök azokban a napokban Lelkemből, és ők is prófétálnak.” (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ApCsel 2:17-18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r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hu-HU" sz="2800" b="1" dirty="0" err="1">
                <a:latin typeface="Arial" pitchFamily="34" charset="0"/>
                <a:cs typeface="Arial" pitchFamily="34" charset="0"/>
              </a:rPr>
              <a:t>Mt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28:18-20; ApCsel 1:8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23" l="0" r="98582">
                        <a14:foregroundMark x1="50125" y1="21053" x2="50125" y2="21053"/>
                        <a14:foregroundMark x1="50125" y1="33333" x2="50125" y2="33333"/>
                        <a14:foregroundMark x1="50125" y1="46053" x2="50125" y2="46053"/>
                        <a14:foregroundMark x1="50125" y1="55702" x2="50125" y2="55702"/>
                        <a14:foregroundMark x1="50125" y1="65351" x2="50125" y2="65351"/>
                        <a14:foregroundMark x1="50626" y1="75000" x2="50626" y2="75000"/>
                        <a14:foregroundMark x1="51877" y1="75000" x2="51877" y2="75000"/>
                        <a14:foregroundMark x1="85571" y1="26316" x2="85571" y2="26316"/>
                        <a14:foregroundMark x1="84237" y1="24561" x2="84237" y2="24561"/>
                        <a14:foregroundMark x1="84570" y1="32456" x2="84570" y2="32456"/>
                        <a14:foregroundMark x1="86239" y1="28070" x2="86239" y2="28070"/>
                        <a14:backgroundMark x1="4837" y1="9649" x2="4837" y2="14912"/>
                        <a14:backgroundMark x1="34028" y1="6140" x2="34028" y2="6140"/>
                        <a14:backgroundMark x1="49291" y1="7018" x2="49291" y2="7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5" y="5020661"/>
            <a:ext cx="6816080" cy="10720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0" y="739575"/>
            <a:ext cx="3513135" cy="407713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58330" y="2781801"/>
            <a:ext cx="2614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Minden hívő Krisztus tanúja!  </a:t>
            </a:r>
          </a:p>
        </p:txBody>
      </p:sp>
    </p:spTree>
    <p:extLst>
      <p:ext uri="{BB962C8B-B14F-4D97-AF65-F5344CB8AC3E}">
        <p14:creationId xmlns:p14="http://schemas.microsoft.com/office/powerpoint/2010/main" val="31440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0760" y="5301797"/>
            <a:ext cx="8130480" cy="870992"/>
          </a:xfrm>
        </p:spPr>
        <p:txBody>
          <a:bodyPr>
            <a:normAutofit/>
          </a:bodyPr>
          <a:lstStyle/>
          <a:p>
            <a:r>
              <a:rPr lang="hu-HU" sz="4000" dirty="0"/>
              <a:t>Kérdések a csoport beszélgetéshez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344" y="302213"/>
            <a:ext cx="11809312" cy="532859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Te hogyan építed az Úrral való közösségedet? Mi a napi és heti gyakorlatod erre?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Mi okoz az embereknek nehézséget abban, hogy megértsék és elfogadják az evangéliumot? Milyen tapasztalataid vannak?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A szentírás mit tanít, mit tehetünk ebben a helyzetben?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Kinek a feladata az evangélium megosztása a Krisztust még nem ismerő emberekkel? Miért?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Mi a jó motiváció a tanúságtételhez? Miért?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Mi az oka annak, hogy több keresztyén hallgat, amikor Krisztusról tanúságot tehetne?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A te életedben mi jelent akadályt a bátor bizonyságtételben?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A Biblia milyen útmutatást ad ennek az akadálynak a leküzdésére?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Miért fontos, hogy megosszuk az emberekkel a bűnbocsánatról szóló örömhírt?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Mi a helyes reakció akkor, ha elutasítanak, vagy nem tudsz válaszolni egy kérdésre?</a:t>
            </a:r>
          </a:p>
          <a:p>
            <a:pPr>
              <a:buFont typeface="+mj-lt"/>
              <a:buAutoNum type="arabicPeriod"/>
            </a:pPr>
            <a:r>
              <a:rPr lang="hu-HU" dirty="0">
                <a:solidFill>
                  <a:srgbClr val="000000"/>
                </a:solidFill>
                <a:latin typeface="Calibri"/>
              </a:rPr>
              <a:t>Milyen pozitív tapasztalataid vannak a bizonyságtételt és annak hatását tekintve?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E7BB190-E86C-615D-23D7-BD8C41F1E951}"/>
              </a:ext>
            </a:extLst>
          </p:cNvPr>
          <p:cNvSpPr txBox="1"/>
          <p:nvPr/>
        </p:nvSpPr>
        <p:spPr>
          <a:xfrm>
            <a:off x="2639616" y="6172789"/>
            <a:ext cx="691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AD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https://ujremeny.hu/misszio/andrasmisszio</a:t>
            </a:r>
          </a:p>
        </p:txBody>
      </p:sp>
    </p:spTree>
    <p:extLst>
      <p:ext uri="{BB962C8B-B14F-4D97-AF65-F5344CB8AC3E}">
        <p14:creationId xmlns:p14="http://schemas.microsoft.com/office/powerpoint/2010/main" val="8993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034F4A-F818-3437-CB1E-E3927FD0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/>
          <a:p>
            <a:r>
              <a:rPr lang="hu-HU" dirty="0"/>
              <a:t>Találkoztam Jézussal!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E7E219E-3927-687D-62E9-30E9B8D80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r="1"/>
          <a:stretch>
            <a:fillRect/>
          </a:stretch>
        </p:blipFill>
        <p:spPr>
          <a:xfrm>
            <a:off x="4947821" y="457201"/>
            <a:ext cx="6126579" cy="411479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B15192-C5F2-BC11-82C4-2BCB2CC2E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„A kettő közül, akik ezt hallották Jánostól és követték őt,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András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Simon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Péter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testvére volt az egyik. 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Ő, mihelyt találkozott testvérével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Simonnal, ezt mondta neki: "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Megtaláltuk a Messiást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1:40-41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98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CD3F46-4C19-9318-7EB1-AE198293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905710"/>
            <a:ext cx="9042400" cy="1266490"/>
          </a:xfrm>
        </p:spPr>
        <p:txBody>
          <a:bodyPr/>
          <a:lstStyle/>
          <a:p>
            <a:r>
              <a:rPr lang="hu-HU" dirty="0"/>
              <a:t>Maradjunk Isten útján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2E62A7-1C9B-3BAF-FFB6-4FB0530F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271" y="1872408"/>
            <a:ext cx="4701210" cy="26282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4645" algn="l"/>
              </a:tabLst>
              <a:defRPr/>
            </a:pPr>
            <a:r>
              <a:rPr lang="en-US" sz="3200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“</a:t>
            </a:r>
            <a:r>
              <a:rPr lang="hu-HU" sz="3200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Így szólt hozzájuk (Jézus): Jöjjetek utánam, és én emberhalásszá teszlek titeket.</a:t>
            </a:r>
            <a:r>
              <a:rPr lang="en-US" sz="3200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24645" algn="l"/>
              </a:tabLst>
              <a:defRPr/>
            </a:pPr>
            <a:r>
              <a:rPr lang="hu-HU" sz="3200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(</a:t>
            </a:r>
            <a:r>
              <a:rPr lang="en-US" sz="3200" b="1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Máté 4</a:t>
            </a:r>
            <a:r>
              <a:rPr lang="hu-HU" sz="3200" b="1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:</a:t>
            </a:r>
            <a:r>
              <a:rPr lang="en-US" sz="3200" b="1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19</a:t>
            </a:r>
            <a:r>
              <a:rPr lang="hu-HU" sz="3200" dirty="0">
                <a:latin typeface="Arial" panose="020B0604020202020204" pitchFamily="34" charset="0"/>
                <a:ea typeface="Archer Semibold SC" charset="0"/>
                <a:cs typeface="Arial" panose="020B0604020202020204" pitchFamily="34" charset="0"/>
                <a:sym typeface="Archer Semibold SC" charset="0"/>
              </a:rPr>
              <a:t>)</a:t>
            </a: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67993EC9-63A3-3F45-B7EE-223E19B5C2EE}"/>
              </a:ext>
            </a:extLst>
          </p:cNvPr>
          <p:cNvGrpSpPr>
            <a:grpSpLocks/>
          </p:cNvGrpSpPr>
          <p:nvPr/>
        </p:nvGrpSpPr>
        <p:grpSpPr bwMode="auto">
          <a:xfrm>
            <a:off x="6386054" y="404664"/>
            <a:ext cx="5686610" cy="5694703"/>
            <a:chOff x="0" y="0"/>
            <a:chExt cx="4544" cy="4544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6F95B3C9-706E-A0E4-B2D6-595F8DFCF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44" cy="45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>
              <a:outerShdw dist="126999" dir="2700000" algn="ctr" rotWithShape="0">
                <a:srgbClr val="000000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EA3B9C2E-BF28-C9FB-CB99-BD349DDBC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688"/>
              <a:ext cx="3168" cy="3168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78250631-69C2-8B19-9433-28C4E9284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296"/>
              <a:ext cx="1944" cy="194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7A06302-7BA6-2697-2F16-BE3EC495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3440" cy="8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79A4CA05-33B3-6468-65E3-EADE2710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416"/>
              <a:ext cx="800" cy="363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hu-HU" sz="1266"/>
            </a:p>
          </p:txBody>
        </p: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B6214873-A40A-714E-FAC4-0033D49B98A0}"/>
              </a:ext>
            </a:extLst>
          </p:cNvPr>
          <p:cNvSpPr>
            <a:spLocks/>
          </p:cNvSpPr>
          <p:nvPr/>
        </p:nvSpPr>
        <p:spPr bwMode="auto">
          <a:xfrm>
            <a:off x="8437926" y="2705422"/>
            <a:ext cx="1824218" cy="9422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25399" dir="2700000" algn="ctr" rotWithShape="0">
              <a:schemeClr val="bg2">
                <a:alpha val="73999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69000"/>
              </a:lnSpc>
              <a:tabLst>
                <a:tab pos="750067" algn="l"/>
                <a:tab pos="750067" algn="l"/>
              </a:tabLs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intimacy" charset="0"/>
                <a:cs typeface="intimacy" charset="0"/>
                <a:sym typeface="intimacy" charset="0"/>
              </a:rPr>
              <a:t>J</a:t>
            </a: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intimacy" charset="0"/>
                <a:cs typeface="intimacy" charset="0"/>
                <a:sym typeface="intimacy" charset="0"/>
              </a:rPr>
              <a:t>ézus</a:t>
            </a:r>
          </a:p>
          <a:p>
            <a:pPr algn="ctr">
              <a:lnSpc>
                <a:spcPct val="69000"/>
              </a:lnSpc>
              <a:tabLst>
                <a:tab pos="750067" algn="l"/>
                <a:tab pos="750067" algn="l"/>
              </a:tabLst>
              <a:defRPr/>
            </a:pPr>
            <a:r>
              <a:rPr lang="hu-H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intimacy" charset="0"/>
                <a:cs typeface="intimacy" charset="0"/>
                <a:sym typeface="intimacy" charset="0"/>
              </a:rPr>
              <a:t>Krisztus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intimacy" charset="0"/>
              <a:cs typeface="intimacy" charset="0"/>
              <a:sym typeface="intimacy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B7D7095-5EB6-88B1-6BAA-CD23266BB590}"/>
              </a:ext>
            </a:extLst>
          </p:cNvPr>
          <p:cNvSpPr txBox="1"/>
          <p:nvPr/>
        </p:nvSpPr>
        <p:spPr>
          <a:xfrm>
            <a:off x="9047808" y="645336"/>
            <a:ext cx="51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IMA</a:t>
            </a:r>
            <a:endParaRPr lang="hu-HU" b="1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A83A581-E063-67F5-FBF2-9B832E81CBA4}"/>
              </a:ext>
            </a:extLst>
          </p:cNvPr>
          <p:cNvSpPr txBox="1"/>
          <p:nvPr/>
        </p:nvSpPr>
        <p:spPr>
          <a:xfrm>
            <a:off x="9014678" y="3911998"/>
            <a:ext cx="51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IGE</a:t>
            </a:r>
            <a:endParaRPr lang="hu-HU" b="1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E62AB41-6B4A-B0F3-3FC0-619015AD1F84}"/>
              </a:ext>
            </a:extLst>
          </p:cNvPr>
          <p:cNvSpPr txBox="1"/>
          <p:nvPr/>
        </p:nvSpPr>
        <p:spPr>
          <a:xfrm>
            <a:off x="6312024" y="2924944"/>
            <a:ext cx="230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KÖZÖSSÉG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02DC139-A808-0442-095A-B038E459DED5}"/>
              </a:ext>
            </a:extLst>
          </p:cNvPr>
          <p:cNvSpPr txBox="1"/>
          <p:nvPr/>
        </p:nvSpPr>
        <p:spPr>
          <a:xfrm>
            <a:off x="10202416" y="2814027"/>
            <a:ext cx="2086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TANÚSÁG-</a:t>
            </a:r>
          </a:p>
          <a:p>
            <a:r>
              <a:rPr lang="hu-HU" sz="2800" b="1" dirty="0"/>
              <a:t>TÉTEL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3B1ED2A-2DD0-9E70-201B-54A8CE871F87}"/>
              </a:ext>
            </a:extLst>
          </p:cNvPr>
          <p:cNvSpPr>
            <a:spLocks/>
          </p:cNvSpPr>
          <p:nvPr/>
        </p:nvSpPr>
        <p:spPr bwMode="auto">
          <a:xfrm>
            <a:off x="1016000" y="495502"/>
            <a:ext cx="6231055" cy="12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060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6000"/>
              <a:buFont typeface="Wingdings" panose="05000000000000000000" pitchFamily="2" charset="2"/>
              <a:buChar char="§"/>
              <a:tabLst>
                <a:tab pos="1024645" algn="l"/>
              </a:tabLst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ntimacy" charset="0"/>
              </a:rPr>
              <a:t>A helyes fontossági sorrend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intima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2B041-9B42-E44B-36EC-AC9F1A7B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0305998-504F-D9ED-78C9-49AE8462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157192"/>
            <a:ext cx="5686662" cy="1015008"/>
          </a:xfrm>
        </p:spPr>
        <p:txBody>
          <a:bodyPr anchor="b">
            <a:normAutofit/>
          </a:bodyPr>
          <a:lstStyle/>
          <a:p>
            <a:r>
              <a:rPr lang="hu-HU" dirty="0">
                <a:solidFill>
                  <a:schemeClr val="tx2">
                    <a:lumMod val="10000"/>
                    <a:lumOff val="90000"/>
                  </a:schemeClr>
                </a:solidFill>
              </a:rPr>
              <a:t>Vakság és rabság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B6C6FF-CA90-7701-B126-817F698E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0" y="476672"/>
            <a:ext cx="4876800" cy="482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„Ha pedig nem elég világos a mi evangéliumunk, csak azok számára nem világos, akik elvesznek. </a:t>
            </a:r>
            <a:r>
              <a:rPr lang="hu-HU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Ezeknek a gondolkozását e világ istene megvakította, mert hitetlenek, és így nem látják meg a Krisztus dicsőségéről szóló evangélium világosságát, aki az Isten képmása.” </a:t>
            </a:r>
            <a:br>
              <a:rPr lang="hu-HU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2Kor 4:3-4; 1-18</a:t>
            </a:r>
            <a:r>
              <a:rPr lang="hu-HU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Kép 6" descr="A képen személy, Emberi arc, ruházat, Könyö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C17CDAA-6251-DC7A-1540-D73B21CF8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401"/>
            <a:ext cx="5313213" cy="354214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32B43FC-0558-6E40-FCBE-3B9650D90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58" y="3429000"/>
            <a:ext cx="4217875" cy="263158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23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CF7C-62DF-6B27-00DF-9A4F7F7B8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1B376D-8D9A-0A3B-FDFA-799257B2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229200"/>
            <a:ext cx="10058400" cy="943000"/>
          </a:xfrm>
        </p:spPr>
        <p:txBody>
          <a:bodyPr anchor="b">
            <a:normAutofit/>
          </a:bodyPr>
          <a:lstStyle/>
          <a:p>
            <a:pPr algn="r"/>
            <a:r>
              <a:rPr lang="hu-HU" dirty="0"/>
              <a:t>Néma keresztyének</a:t>
            </a:r>
          </a:p>
        </p:txBody>
      </p:sp>
      <p:pic>
        <p:nvPicPr>
          <p:cNvPr id="5" name="Tartalom helye 3" descr="A képen személy, közelkép, bőr, Ujj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21F03C2-E631-6C84-6D02-483306B14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692"/>
          <a:stretch>
            <a:fillRect/>
          </a:stretch>
        </p:blipFill>
        <p:spPr>
          <a:xfrm>
            <a:off x="4947821" y="457201"/>
            <a:ext cx="6126579" cy="41147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A796714-3894-5760-1566-8962E4DF5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5715000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„Nem mintha önmagunktól, mintegy a magunk erejéből volnánk alkalmasak, hogy bármit is megítéljünk; ellenkezőleg, a mi alkalmasságunk az Istentől van. Ő tett alkalmassá minket arra, hogy az új szövetség szolgái legyünk, nem betűé, hanem Léleké, mert a betű megöl, a Lélek pedig megelevenít.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2Kor 3:5-6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34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50001-9898-7D4F-7C7C-4CCED1799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3D3754-2762-4B71-A7B8-BCA033FE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/>
          <a:p>
            <a:r>
              <a:rPr lang="hu-HU" dirty="0"/>
              <a:t>A nyolcas kormányos</a:t>
            </a:r>
          </a:p>
        </p:txBody>
      </p:sp>
      <p:pic>
        <p:nvPicPr>
          <p:cNvPr id="17" name="Kép 16" descr="A képen sport, kültéri, evezés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C4E4117-F24F-C596-32BE-99C6A5A7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54"/>
          <a:stretch>
            <a:fillRect/>
          </a:stretch>
        </p:blipFill>
        <p:spPr>
          <a:xfrm>
            <a:off x="4947821" y="457201"/>
            <a:ext cx="6126579" cy="4114799"/>
          </a:xfrm>
          <a:prstGeom prst="rect">
            <a:avLst/>
          </a:prstGeo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173C2A9-28A3-08C6-65E4-F9D5E52B7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2545140"/>
          </a:xfrm>
        </p:spPr>
        <p:txBody>
          <a:bodyPr>
            <a:normAutofit lnSpcReduction="10000"/>
          </a:bodyPr>
          <a:lstStyle/>
          <a:p>
            <a:r>
              <a:rPr lang="hu-HU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Ellenben erőt kaptok, amikor eljön hozzátok a Szentlélek, és tanúim lesztek… (</a:t>
            </a:r>
            <a:r>
              <a:rPr lang="hu-HU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ApCsel 1:8</a:t>
            </a:r>
            <a:r>
              <a:rPr lang="hu-HU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EBC7AD9B-162D-BD8D-02F6-E5FF9C4F706F}"/>
              </a:ext>
            </a:extLst>
          </p:cNvPr>
          <p:cNvSpPr/>
          <p:nvPr/>
        </p:nvSpPr>
        <p:spPr>
          <a:xfrm>
            <a:off x="1034550" y="3002340"/>
            <a:ext cx="3564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titok a csapatmunkában rejlik!</a:t>
            </a:r>
          </a:p>
        </p:txBody>
      </p:sp>
    </p:spTree>
    <p:extLst>
      <p:ext uri="{BB962C8B-B14F-4D97-AF65-F5344CB8AC3E}">
        <p14:creationId xmlns:p14="http://schemas.microsoft.com/office/powerpoint/2010/main" val="4699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416" y="5157192"/>
            <a:ext cx="9289032" cy="1015008"/>
          </a:xfrm>
          <a:noFill/>
        </p:spPr>
        <p:txBody>
          <a:bodyPr>
            <a:normAutofit/>
          </a:bodyPr>
          <a:lstStyle/>
          <a:p>
            <a:r>
              <a:rPr lang="hu-HU" dirty="0"/>
              <a:t>Egy újfajta megközelítés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999656" y="685800"/>
            <a:ext cx="8064896" cy="3751312"/>
          </a:xfrm>
          <a:solidFill>
            <a:schemeClr val="bg1">
              <a:lumMod val="95000"/>
              <a:alpha val="26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u-H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„Néhány ember véleménye szerint újra egy Krisztus előtti Európában élünk (mint „pogány csőcselék”) keresztyén erkölcs és a gyülekezet támogató iránymutatása nélkül.”</a:t>
            </a:r>
          </a:p>
        </p:txBody>
      </p:sp>
    </p:spTree>
    <p:extLst>
      <p:ext uri="{BB962C8B-B14F-4D97-AF65-F5344CB8AC3E}">
        <p14:creationId xmlns:p14="http://schemas.microsoft.com/office/powerpoint/2010/main" val="26677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2" y="5085184"/>
            <a:ext cx="10058398" cy="108701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hu-HU" dirty="0"/>
              <a:t>A motiváció</a:t>
            </a:r>
          </a:p>
        </p:txBody>
      </p:sp>
      <p:pic>
        <p:nvPicPr>
          <p:cNvPr id="4" name="Kép 3" descr="A képen hő, láng, tűz, term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9976D6E-80BC-7BC5-3879-F36A01EA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21" y="1028905"/>
            <a:ext cx="6126579" cy="2971390"/>
          </a:xfrm>
          <a:prstGeom prst="rect">
            <a:avLst/>
          </a:prstGeom>
          <a:noFill/>
        </p:spPr>
      </p:pic>
      <p:sp>
        <p:nvSpPr>
          <p:cNvPr id="5" name="Tartalom helye 4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5715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„előhívták az apostolokat, megverették őket, azután megparancsolták nekik, hogy ne szóljanak Jézus nevében, és azzal elbocsátották őket. Ők pedig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örömmel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távoztak a nagytanács színe elől, mert méltónak bizonyultak arra, hogy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gyalázatot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szenvedjenek az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ő nevéért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; és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nem hagytak fel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a naponkénti tanítással, és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hirdették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Krisztus Jézust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templomban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házanként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ApCsel 5:40-42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14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000" y="5157192"/>
            <a:ext cx="10058400" cy="101500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hu-HU" dirty="0"/>
              <a:t>A motiváció</a:t>
            </a:r>
          </a:p>
        </p:txBody>
      </p:sp>
      <p:pic>
        <p:nvPicPr>
          <p:cNvPr id="4" name="Kép 3" descr="A képen hő, láng, tűz, term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8DC21D8-F0B8-826A-4296-100E434E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21" y="1028905"/>
            <a:ext cx="6126579" cy="297139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627984"/>
          </a:xfrm>
        </p:spPr>
        <p:txBody>
          <a:bodyPr anchor="ctr">
            <a:noAutofit/>
          </a:bodyPr>
          <a:lstStyle/>
          <a:p>
            <a:pPr marL="0" lvl="0" indent="0">
              <a:buClr>
                <a:srgbClr val="AD0101"/>
              </a:buClr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„az Istennek ezt a kegyelemajándékát, mely az én kézrátételemen keresztül van rajtad, újra lángra kell lobbantanod,“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2Tim 1:6,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Csia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fordítás) </a:t>
            </a:r>
          </a:p>
        </p:txBody>
      </p:sp>
    </p:spTree>
    <p:extLst>
      <p:ext uri="{BB962C8B-B14F-4D97-AF65-F5344CB8AC3E}">
        <p14:creationId xmlns:p14="http://schemas.microsoft.com/office/powerpoint/2010/main" val="8105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4140</TotalTime>
  <Words>4788</Words>
  <Application>Microsoft Office PowerPoint</Application>
  <PresentationFormat>Szélesvásznú</PresentationFormat>
  <Paragraphs>266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Impact</vt:lpstr>
      <vt:lpstr>Times New Roman</vt:lpstr>
      <vt:lpstr>Wingdings</vt:lpstr>
      <vt:lpstr>NewsPrint</vt:lpstr>
      <vt:lpstr>PowerPoint-bemutató</vt:lpstr>
      <vt:lpstr>Találkoztam Jézussal!</vt:lpstr>
      <vt:lpstr>Maradjunk Isten útján</vt:lpstr>
      <vt:lpstr>Vakság és rabság</vt:lpstr>
      <vt:lpstr>Néma keresztyének</vt:lpstr>
      <vt:lpstr>A nyolcas kormányos</vt:lpstr>
      <vt:lpstr>Egy újfajta megközelítés</vt:lpstr>
      <vt:lpstr>A motiváció</vt:lpstr>
      <vt:lpstr>A motiváció</vt:lpstr>
      <vt:lpstr>A motiváció</vt:lpstr>
      <vt:lpstr>A motiváció</vt:lpstr>
      <vt:lpstr>Egy nyitott ablak</vt:lpstr>
      <vt:lpstr>Az igei alap</vt:lpstr>
      <vt:lpstr>Kérdések a csoport beszélgetéshez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Krisztus uralma alatt élni</dc:title>
  <dc:creator>Tóth Sándor</dc:creator>
  <cp:lastModifiedBy>Sándor Tóth</cp:lastModifiedBy>
  <cp:revision>782</cp:revision>
  <dcterms:created xsi:type="dcterms:W3CDTF">2013-01-27T08:01:13Z</dcterms:created>
  <dcterms:modified xsi:type="dcterms:W3CDTF">2026-03-16T15:10:59Z</dcterms:modified>
</cp:coreProperties>
</file>