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PT Sans Narrow"/>
      <p:regular r:id="rId44"/>
      <p:bold r:id="rId45"/>
    </p:embeddedFont>
    <p:embeddedFont>
      <p:font typeface="Open Sans Medium"/>
      <p:regular r:id="rId46"/>
      <p:bold r:id="rId47"/>
      <p:italic r:id="rId48"/>
      <p:boldItalic r:id="rId49"/>
    </p:embeddedFont>
    <p:embeddedFont>
      <p:font typeface="Open Sans"/>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4" roundtripDataSignature="AMtx7mgAqWysCjaq9YpUxpobjKHEXyRv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PTSansNarrow-regular.fntdata"/><Relationship Id="rId43" Type="http://schemas.openxmlformats.org/officeDocument/2006/relationships/slide" Target="slides/slide38.xml"/><Relationship Id="rId46" Type="http://schemas.openxmlformats.org/officeDocument/2006/relationships/font" Target="fonts/OpenSansMedium-regular.fntdata"/><Relationship Id="rId45" Type="http://schemas.openxmlformats.org/officeDocument/2006/relationships/font" Target="fonts/PTSansNarrow-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Medium-italic.fntdata"/><Relationship Id="rId47" Type="http://schemas.openxmlformats.org/officeDocument/2006/relationships/font" Target="fonts/OpenSansMedium-bold.fntdata"/><Relationship Id="rId49" Type="http://schemas.openxmlformats.org/officeDocument/2006/relationships/font" Target="fonts/OpenSansMedium-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bold.fntdata"/><Relationship Id="rId50" Type="http://schemas.openxmlformats.org/officeDocument/2006/relationships/font" Target="fonts/OpenSans-regular.fntdata"/><Relationship Id="rId53" Type="http://schemas.openxmlformats.org/officeDocument/2006/relationships/font" Target="fonts/OpenSans-boldItalic.fntdata"/><Relationship Id="rId52"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b497cb0d67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b497cb0d6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b497cb0d6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b497cb0d6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b497cb0d6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b497cb0d6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b497cb0d6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2b497cb0d67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b497cb0d67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2b497cb0d67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b497cb0d6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2b497cb0d67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b497cb0d6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2b497cb0d67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b497cb0d67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g2b497cb0d67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35"/>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35"/>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35"/>
          <p:cNvGrpSpPr/>
          <p:nvPr/>
        </p:nvGrpSpPr>
        <p:grpSpPr>
          <a:xfrm>
            <a:off x="1004144" y="1022025"/>
            <a:ext cx="7136668" cy="152400"/>
            <a:chOff x="1346429" y="1011300"/>
            <a:chExt cx="6452100" cy="152400"/>
          </a:xfrm>
        </p:grpSpPr>
        <p:cxnSp>
          <p:nvCxnSpPr>
            <p:cNvPr id="13" name="Google Shape;13;p35"/>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35"/>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35"/>
          <p:cNvGrpSpPr/>
          <p:nvPr/>
        </p:nvGrpSpPr>
        <p:grpSpPr>
          <a:xfrm>
            <a:off x="1004151" y="3969100"/>
            <a:ext cx="7136668" cy="152400"/>
            <a:chOff x="1346435" y="3969088"/>
            <a:chExt cx="6452100" cy="152400"/>
          </a:xfrm>
        </p:grpSpPr>
        <p:cxnSp>
          <p:nvCxnSpPr>
            <p:cNvPr id="16" name="Google Shape;16;p35"/>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35"/>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35"/>
          <p:cNvSpPr txBox="1"/>
          <p:nvPr>
            <p:ph type="ctrTitle"/>
          </p:nvPr>
        </p:nvSpPr>
        <p:spPr>
          <a:xfrm>
            <a:off x="1004150" y="1751764"/>
            <a:ext cx="7136700" cy="102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9" name="Google Shape;19;p35"/>
          <p:cNvSpPr txBox="1"/>
          <p:nvPr>
            <p:ph idx="1" type="subTitle"/>
          </p:nvPr>
        </p:nvSpPr>
        <p:spPr>
          <a:xfrm>
            <a:off x="2137225" y="2850039"/>
            <a:ext cx="48705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44"/>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44"/>
          <p:cNvSpPr txBox="1"/>
          <p:nvPr>
            <p:ph hasCustomPrompt="1" type="title"/>
          </p:nvPr>
        </p:nvSpPr>
        <p:spPr>
          <a:xfrm>
            <a:off x="311700" y="1304850"/>
            <a:ext cx="8520600" cy="1538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44"/>
          <p:cNvSpPr txBox="1"/>
          <p:nvPr>
            <p:ph idx="1" type="body"/>
          </p:nvPr>
        </p:nvSpPr>
        <p:spPr>
          <a:xfrm>
            <a:off x="311700" y="2995650"/>
            <a:ext cx="85206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9" name="Google Shape;5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36"/>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4" name="Google Shape;24;p36"/>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5" name="Google Shape;25;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37"/>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37"/>
          <p:cNvSpPr txBox="1"/>
          <p:nvPr>
            <p:ph type="title"/>
          </p:nvPr>
        </p:nvSpPr>
        <p:spPr>
          <a:xfrm>
            <a:off x="311700" y="814800"/>
            <a:ext cx="8571300" cy="942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p:txBody>
      </p:sp>
      <p:sp>
        <p:nvSpPr>
          <p:cNvPr id="29" name="Google Shape;29;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38"/>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32" name="Google Shape;32;p38"/>
          <p:cNvSpPr txBox="1"/>
          <p:nvPr>
            <p:ph idx="1" type="body"/>
          </p:nvPr>
        </p:nvSpPr>
        <p:spPr>
          <a:xfrm>
            <a:off x="311700" y="1266175"/>
            <a:ext cx="3999900" cy="33027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38"/>
          <p:cNvSpPr txBox="1"/>
          <p:nvPr>
            <p:ph idx="2" type="body"/>
          </p:nvPr>
        </p:nvSpPr>
        <p:spPr>
          <a:xfrm>
            <a:off x="4832400" y="1266175"/>
            <a:ext cx="3999900" cy="33027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4" name="Google Shape;34;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39"/>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37" name="Google Shape;37;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4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0" name="Google Shape;40;p4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1" name="Google Shape;4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41"/>
          <p:cNvSpPr txBox="1"/>
          <p:nvPr>
            <p:ph type="title"/>
          </p:nvPr>
        </p:nvSpPr>
        <p:spPr>
          <a:xfrm>
            <a:off x="490250" y="526350"/>
            <a:ext cx="56136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2"/>
              </a:buClr>
              <a:buSzPts val="5400"/>
              <a:buNone/>
              <a:defRPr b="0" sz="5400">
                <a:solidFill>
                  <a:schemeClr val="dk2"/>
                </a:solidFill>
              </a:defRPr>
            </a:lvl1pPr>
            <a:lvl2pPr lvl="1" algn="l">
              <a:lnSpc>
                <a:spcPct val="100000"/>
              </a:lnSpc>
              <a:spcBef>
                <a:spcPts val="0"/>
              </a:spcBef>
              <a:spcAft>
                <a:spcPts val="0"/>
              </a:spcAft>
              <a:buClr>
                <a:schemeClr val="dk2"/>
              </a:buClr>
              <a:buSzPts val="5400"/>
              <a:buNone/>
              <a:defRPr b="0" sz="5400">
                <a:solidFill>
                  <a:schemeClr val="dk2"/>
                </a:solidFill>
              </a:defRPr>
            </a:lvl2pPr>
            <a:lvl3pPr lvl="2" algn="l">
              <a:lnSpc>
                <a:spcPct val="100000"/>
              </a:lnSpc>
              <a:spcBef>
                <a:spcPts val="0"/>
              </a:spcBef>
              <a:spcAft>
                <a:spcPts val="0"/>
              </a:spcAft>
              <a:buClr>
                <a:schemeClr val="dk2"/>
              </a:buClr>
              <a:buSzPts val="5400"/>
              <a:buNone/>
              <a:defRPr b="0" sz="5400">
                <a:solidFill>
                  <a:schemeClr val="dk2"/>
                </a:solidFill>
              </a:defRPr>
            </a:lvl3pPr>
            <a:lvl4pPr lvl="3" algn="l">
              <a:lnSpc>
                <a:spcPct val="100000"/>
              </a:lnSpc>
              <a:spcBef>
                <a:spcPts val="0"/>
              </a:spcBef>
              <a:spcAft>
                <a:spcPts val="0"/>
              </a:spcAft>
              <a:buClr>
                <a:schemeClr val="dk2"/>
              </a:buClr>
              <a:buSzPts val="5400"/>
              <a:buNone/>
              <a:defRPr b="0" sz="5400">
                <a:solidFill>
                  <a:schemeClr val="dk2"/>
                </a:solidFill>
              </a:defRPr>
            </a:lvl4pPr>
            <a:lvl5pPr lvl="4" algn="l">
              <a:lnSpc>
                <a:spcPct val="100000"/>
              </a:lnSpc>
              <a:spcBef>
                <a:spcPts val="0"/>
              </a:spcBef>
              <a:spcAft>
                <a:spcPts val="0"/>
              </a:spcAft>
              <a:buClr>
                <a:schemeClr val="dk2"/>
              </a:buClr>
              <a:buSzPts val="5400"/>
              <a:buNone/>
              <a:defRPr b="0" sz="5400">
                <a:solidFill>
                  <a:schemeClr val="dk2"/>
                </a:solidFill>
              </a:defRPr>
            </a:lvl5pPr>
            <a:lvl6pPr lvl="5" algn="l">
              <a:lnSpc>
                <a:spcPct val="100000"/>
              </a:lnSpc>
              <a:spcBef>
                <a:spcPts val="0"/>
              </a:spcBef>
              <a:spcAft>
                <a:spcPts val="0"/>
              </a:spcAft>
              <a:buClr>
                <a:schemeClr val="dk2"/>
              </a:buClr>
              <a:buSzPts val="5400"/>
              <a:buNone/>
              <a:defRPr b="0" sz="5400">
                <a:solidFill>
                  <a:schemeClr val="dk2"/>
                </a:solidFill>
              </a:defRPr>
            </a:lvl6pPr>
            <a:lvl7pPr lvl="6" algn="l">
              <a:lnSpc>
                <a:spcPct val="100000"/>
              </a:lnSpc>
              <a:spcBef>
                <a:spcPts val="0"/>
              </a:spcBef>
              <a:spcAft>
                <a:spcPts val="0"/>
              </a:spcAft>
              <a:buClr>
                <a:schemeClr val="dk2"/>
              </a:buClr>
              <a:buSzPts val="5400"/>
              <a:buNone/>
              <a:defRPr b="0" sz="5400">
                <a:solidFill>
                  <a:schemeClr val="dk2"/>
                </a:solidFill>
              </a:defRPr>
            </a:lvl7pPr>
            <a:lvl8pPr lvl="7" algn="l">
              <a:lnSpc>
                <a:spcPct val="100000"/>
              </a:lnSpc>
              <a:spcBef>
                <a:spcPts val="0"/>
              </a:spcBef>
              <a:spcAft>
                <a:spcPts val="0"/>
              </a:spcAft>
              <a:buClr>
                <a:schemeClr val="dk2"/>
              </a:buClr>
              <a:buSzPts val="5400"/>
              <a:buNone/>
              <a:defRPr b="0" sz="5400">
                <a:solidFill>
                  <a:schemeClr val="dk2"/>
                </a:solidFill>
              </a:defRPr>
            </a:lvl8pPr>
            <a:lvl9pPr lvl="8" algn="l">
              <a:lnSpc>
                <a:spcPct val="100000"/>
              </a:lnSpc>
              <a:spcBef>
                <a:spcPts val="0"/>
              </a:spcBef>
              <a:spcAft>
                <a:spcPts val="0"/>
              </a:spcAft>
              <a:buClr>
                <a:schemeClr val="dk2"/>
              </a:buClr>
              <a:buSzPts val="5400"/>
              <a:buNone/>
              <a:defRPr b="0" sz="5400">
                <a:solidFill>
                  <a:schemeClr val="dk2"/>
                </a:solidFill>
              </a:defRPr>
            </a:lvl9pPr>
          </a:lstStyle>
          <a:p/>
        </p:txBody>
      </p:sp>
      <p:sp>
        <p:nvSpPr>
          <p:cNvPr id="44" name="Google Shape;44;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42"/>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 name="Google Shape;47;p4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42"/>
          <p:cNvSpPr txBox="1"/>
          <p:nvPr>
            <p:ph type="title"/>
          </p:nvPr>
        </p:nvSpPr>
        <p:spPr>
          <a:xfrm>
            <a:off x="265500" y="1039675"/>
            <a:ext cx="4045200" cy="1675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9" name="Google Shape;49;p42"/>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4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51" name="Google Shape;51;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43"/>
          <p:cNvSpPr txBox="1"/>
          <p:nvPr>
            <p:ph idx="1" type="body"/>
          </p:nvPr>
        </p:nvSpPr>
        <p:spPr>
          <a:xfrm>
            <a:off x="311700" y="4230725"/>
            <a:ext cx="5998800" cy="598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9pPr>
          </a:lstStyle>
          <a:p/>
        </p:txBody>
      </p:sp>
      <p:sp>
        <p:nvSpPr>
          <p:cNvPr id="7" name="Google Shape;7;p34"/>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Open Sans"/>
              <a:buChar char="●"/>
              <a:defRPr b="0" i="0" sz="1800" u="none" cap="none" strike="noStrike">
                <a:solidFill>
                  <a:schemeClr val="dk2"/>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2pPr>
            <a:lvl3pPr indent="-317500" lvl="2" marL="13716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3pPr>
            <a:lvl4pPr indent="-317500" lvl="3" marL="18288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4pPr>
            <a:lvl5pPr indent="-317500" lvl="4" marL="22860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5pPr>
            <a:lvl6pPr indent="-317500" lvl="5" marL="27432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6pPr>
            <a:lvl7pPr indent="-317500" lvl="6" marL="32004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7pPr>
            <a:lvl8pPr indent="-317500" lvl="7" marL="36576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8pPr>
            <a:lvl9pPr indent="-317500" lvl="8" marL="4114800" marR="0" rtl="0" algn="l">
              <a:lnSpc>
                <a:spcPct val="115000"/>
              </a:lnSpc>
              <a:spcBef>
                <a:spcPts val="1600"/>
              </a:spcBef>
              <a:spcAft>
                <a:spcPts val="160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9pPr>
          </a:lstStyle>
          <a:p/>
        </p:txBody>
      </p:sp>
      <p:sp>
        <p:nvSpPr>
          <p:cNvPr id="8" name="Google Shape;8;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h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ctrTitle"/>
          </p:nvPr>
        </p:nvSpPr>
        <p:spPr>
          <a:xfrm>
            <a:off x="1004150" y="1751764"/>
            <a:ext cx="7136700" cy="1022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400"/>
              <a:buNone/>
            </a:pPr>
            <a:r>
              <a:rPr lang="hu"/>
              <a:t>MABAVISZ vasárnap</a:t>
            </a:r>
            <a:endParaRPr/>
          </a:p>
        </p:txBody>
      </p:sp>
      <p:sp>
        <p:nvSpPr>
          <p:cNvPr id="67" name="Google Shape;67;p1"/>
          <p:cNvSpPr txBox="1"/>
          <p:nvPr>
            <p:ph idx="1" type="subTitle"/>
          </p:nvPr>
        </p:nvSpPr>
        <p:spPr>
          <a:xfrm>
            <a:off x="2137225" y="2850039"/>
            <a:ext cx="48705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hu"/>
              <a:t>Hálaadás és imatémák</a:t>
            </a:r>
            <a:endParaRPr/>
          </a:p>
          <a:p>
            <a:pPr indent="0" lvl="0" marL="0" rtl="0" algn="ctr">
              <a:lnSpc>
                <a:spcPct val="100000"/>
              </a:lnSpc>
              <a:spcBef>
                <a:spcPts val="0"/>
              </a:spcBef>
              <a:spcAft>
                <a:spcPts val="0"/>
              </a:spcAft>
              <a:buSzPts val="2400"/>
              <a:buNone/>
            </a:pPr>
            <a:r>
              <a:t/>
            </a:r>
            <a:endParaRPr/>
          </a:p>
        </p:txBody>
      </p:sp>
      <p:pic>
        <p:nvPicPr>
          <p:cNvPr id="68" name="Google Shape;68;p1"/>
          <p:cNvPicPr preferRelativeResize="0"/>
          <p:nvPr/>
        </p:nvPicPr>
        <p:blipFill rotWithShape="1">
          <a:blip r:embed="rId3">
            <a:alphaModFix/>
          </a:blip>
          <a:srcRect b="0" l="0" r="0" t="0"/>
          <a:stretch/>
        </p:blipFill>
        <p:spPr>
          <a:xfrm>
            <a:off x="3372863" y="304800"/>
            <a:ext cx="2398283" cy="1446964"/>
          </a:xfrm>
          <a:prstGeom prst="rect">
            <a:avLst/>
          </a:prstGeom>
          <a:noFill/>
          <a:ln>
            <a:noFill/>
          </a:ln>
        </p:spPr>
      </p:pic>
      <p:sp>
        <p:nvSpPr>
          <p:cNvPr id="69" name="Google Shape;69;p1"/>
          <p:cNvSpPr txBox="1"/>
          <p:nvPr>
            <p:ph idx="1" type="subTitle"/>
          </p:nvPr>
        </p:nvSpPr>
        <p:spPr>
          <a:xfrm>
            <a:off x="3372900" y="3257075"/>
            <a:ext cx="23982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hu"/>
              <a:t>2024</a:t>
            </a:r>
            <a:endParaRPr/>
          </a:p>
          <a:p>
            <a:pPr indent="0" lvl="0" marL="0" rtl="0" algn="ctr">
              <a:lnSpc>
                <a:spcPct val="100000"/>
              </a:lnSpc>
              <a:spcBef>
                <a:spcPts val="0"/>
              </a:spcBef>
              <a:spcAft>
                <a:spcPts val="0"/>
              </a:spcAft>
              <a:buSzPts val="24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8"/>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Kárpátalja</a:t>
            </a:r>
            <a:endParaRPr/>
          </a:p>
        </p:txBody>
      </p:sp>
      <p:sp>
        <p:nvSpPr>
          <p:cNvPr id="136" name="Google Shape;136;p8"/>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hu" sz="1600"/>
              <a:t>Imakérések:</a:t>
            </a:r>
            <a:br>
              <a:rPr b="1" lang="hu" sz="1600"/>
            </a:br>
            <a:endParaRPr b="1" sz="900"/>
          </a:p>
          <a:p>
            <a:pPr indent="-330200" lvl="0" marL="457200" rtl="0" algn="just">
              <a:spcBef>
                <a:spcPts val="0"/>
              </a:spcBef>
              <a:spcAft>
                <a:spcPts val="0"/>
              </a:spcAft>
              <a:buSzPts val="1600"/>
              <a:buChar char="-"/>
            </a:pPr>
            <a:r>
              <a:rPr b="1" lang="hu" sz="1600"/>
              <a:t>Továbbra is tudjuk végezni a szolgálatot a menekültek és a helybéliek felé. Nagyon sokan jönnek már az istentiszteletekre is, azok közül, akik megtapasztalták a szeretetszolgálati munka során a gondoskodást.</a:t>
            </a:r>
            <a:endParaRPr b="1" sz="1600"/>
          </a:p>
          <a:p>
            <a:pPr indent="0" lvl="0" marL="0" rtl="0" algn="just">
              <a:spcBef>
                <a:spcPts val="0"/>
              </a:spcBef>
              <a:spcAft>
                <a:spcPts val="0"/>
              </a:spcAft>
              <a:buNone/>
            </a:pPr>
            <a:r>
              <a:t/>
            </a:r>
            <a:endParaRPr b="1" sz="900"/>
          </a:p>
          <a:p>
            <a:pPr indent="-330200" lvl="0" marL="457200" rtl="0" algn="just">
              <a:spcBef>
                <a:spcPts val="0"/>
              </a:spcBef>
              <a:spcAft>
                <a:spcPts val="0"/>
              </a:spcAft>
              <a:buSzPts val="1600"/>
              <a:buChar char="-"/>
            </a:pPr>
            <a:r>
              <a:rPr b="1" lang="hu" sz="1600"/>
              <a:t>Beregszászon meleg ételt osztunk a rászorulóknak és rengeteg más módon is segítjük őket. Nagyon sokan igénybe veszik a misszió adományait. </a:t>
            </a:r>
            <a:endParaRPr b="1" sz="1600"/>
          </a:p>
          <a:p>
            <a:pPr indent="0" lvl="0" marL="0" rtl="0" algn="just">
              <a:spcBef>
                <a:spcPts val="0"/>
              </a:spcBef>
              <a:spcAft>
                <a:spcPts val="0"/>
              </a:spcAft>
              <a:buNone/>
            </a:pPr>
            <a:r>
              <a:t/>
            </a:r>
            <a:endParaRPr b="1" sz="900"/>
          </a:p>
          <a:p>
            <a:pPr indent="-330200" lvl="0" marL="457200" rtl="0" algn="just">
              <a:spcBef>
                <a:spcPts val="0"/>
              </a:spcBef>
              <a:spcAft>
                <a:spcPts val="0"/>
              </a:spcAft>
              <a:buSzPts val="1600"/>
              <a:buChar char="-"/>
            </a:pPr>
            <a:r>
              <a:rPr b="1" lang="hu" sz="1600"/>
              <a:t>A kárpátaljai baptista gyülekezetek missziójáért: Beregszász, Bene, Beregújfalu, Kígyós, Gut, Gát (roma és magyar gyülekezet), Rafajnaújfalu, Zápszony, Kisdobrony, Ungvár. </a:t>
            </a:r>
            <a:endParaRPr b="1" sz="1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2b497cb0d67_0_9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3600"/>
              <a:buFont typeface="Arial"/>
              <a:buNone/>
            </a:pPr>
            <a:r>
              <a:rPr lang="hu"/>
              <a:t>Kárpátalja</a:t>
            </a:r>
            <a:endParaRPr/>
          </a:p>
        </p:txBody>
      </p:sp>
      <p:sp>
        <p:nvSpPr>
          <p:cNvPr id="142" name="Google Shape;142;g2b497cb0d67_0_9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30200" lvl="0" marL="457200" rtl="0" algn="just">
              <a:spcBef>
                <a:spcPts val="0"/>
              </a:spcBef>
              <a:spcAft>
                <a:spcPts val="0"/>
              </a:spcAft>
              <a:buSzPts val="1600"/>
              <a:buChar char="-"/>
            </a:pPr>
            <a:r>
              <a:rPr b="1" lang="hu" sz="1600"/>
              <a:t>Hálásak vagyunk azért a 17 testvérért, akik 2023-ban merítkeztek be. </a:t>
            </a:r>
            <a:endParaRPr b="1" sz="1600"/>
          </a:p>
          <a:p>
            <a:pPr indent="0" lvl="0" marL="0" rtl="0" algn="just">
              <a:spcBef>
                <a:spcPts val="0"/>
              </a:spcBef>
              <a:spcAft>
                <a:spcPts val="0"/>
              </a:spcAft>
              <a:buNone/>
            </a:pPr>
            <a:r>
              <a:t/>
            </a:r>
            <a:endParaRPr b="1" sz="900"/>
          </a:p>
          <a:p>
            <a:pPr indent="-330200" lvl="0" marL="457200" rtl="0" algn="just">
              <a:spcBef>
                <a:spcPts val="0"/>
              </a:spcBef>
              <a:spcAft>
                <a:spcPts val="0"/>
              </a:spcAft>
              <a:buSzPts val="1600"/>
              <a:buChar char="-"/>
            </a:pPr>
            <a:r>
              <a:rPr b="1" lang="hu" sz="1600"/>
              <a:t>Beregszászon ingyen konyhát működtetünk, sok helybeli jár oda (100 ember naponta), nekik külön szervezünk hetente háromszor istentiszteletet. Imádkozzunk az ő megtérésükért! </a:t>
            </a:r>
            <a:endParaRPr b="1" sz="1600"/>
          </a:p>
          <a:p>
            <a:pPr indent="0" lvl="0" marL="0" rtl="0" algn="just">
              <a:spcBef>
                <a:spcPts val="0"/>
              </a:spcBef>
              <a:spcAft>
                <a:spcPts val="0"/>
              </a:spcAft>
              <a:buNone/>
            </a:pPr>
            <a:r>
              <a:t/>
            </a:r>
            <a:endParaRPr b="1" sz="1600"/>
          </a:p>
          <a:p>
            <a:pPr indent="-330200" lvl="0" marL="457200" rtl="0" algn="just">
              <a:spcBef>
                <a:spcPts val="0"/>
              </a:spcBef>
              <a:spcAft>
                <a:spcPts val="0"/>
              </a:spcAft>
              <a:buSzPts val="1600"/>
              <a:buChar char="-"/>
            </a:pPr>
            <a:r>
              <a:rPr b="1" lang="hu" sz="1600"/>
              <a:t>Békességért Ukrajnában! Érjen véget a háború! </a:t>
            </a:r>
            <a:endParaRPr b="1" sz="1600"/>
          </a:p>
          <a:p>
            <a:pPr indent="0" lvl="0" marL="0" rtl="0" algn="just">
              <a:spcBef>
                <a:spcPts val="0"/>
              </a:spcBef>
              <a:spcAft>
                <a:spcPts val="0"/>
              </a:spcAft>
              <a:buNone/>
            </a:pPr>
            <a:r>
              <a:t/>
            </a:r>
            <a:endParaRPr b="1" sz="1600"/>
          </a:p>
          <a:p>
            <a:pPr indent="-330200" lvl="0" marL="457200" rtl="0" algn="just">
              <a:spcBef>
                <a:spcPts val="0"/>
              </a:spcBef>
              <a:spcAft>
                <a:spcPts val="0"/>
              </a:spcAft>
              <a:buSzPts val="1600"/>
              <a:buChar char="-"/>
            </a:pPr>
            <a:r>
              <a:rPr b="1" lang="hu" sz="1600"/>
              <a:t>Várjuk a misszió munkásokat egy-egy hétvégére is! Nagy szükség van gyermek szolgálókra, bizonyságtevőkre, segítőkre!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9"/>
          <p:cNvSpPr txBox="1"/>
          <p:nvPr>
            <p:ph type="title"/>
          </p:nvPr>
        </p:nvSpPr>
        <p:spPr>
          <a:xfrm>
            <a:off x="1173900" y="393850"/>
            <a:ext cx="24978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Kárpátalja</a:t>
            </a:r>
            <a:endParaRPr/>
          </a:p>
        </p:txBody>
      </p:sp>
      <p:sp>
        <p:nvSpPr>
          <p:cNvPr id="148" name="Google Shape;148;p9"/>
          <p:cNvSpPr txBox="1"/>
          <p:nvPr/>
        </p:nvSpPr>
        <p:spPr>
          <a:xfrm>
            <a:off x="2296250" y="4242375"/>
            <a:ext cx="1442400" cy="507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1" lang="hu" sz="1500">
                <a:solidFill>
                  <a:schemeClr val="dk2"/>
                </a:solidFill>
              </a:rPr>
              <a:t>Bemerítés</a:t>
            </a:r>
            <a:endParaRPr b="1" i="0" sz="1500" u="none" cap="none" strike="noStrike">
              <a:solidFill>
                <a:schemeClr val="dk2"/>
              </a:solidFill>
              <a:latin typeface="Arial"/>
              <a:ea typeface="Arial"/>
              <a:cs typeface="Arial"/>
              <a:sym typeface="Arial"/>
            </a:endParaRPr>
          </a:p>
        </p:txBody>
      </p:sp>
      <p:pic>
        <p:nvPicPr>
          <p:cNvPr id="149" name="Google Shape;149;p9"/>
          <p:cNvPicPr preferRelativeResize="0"/>
          <p:nvPr/>
        </p:nvPicPr>
        <p:blipFill rotWithShape="1">
          <a:blip r:embed="rId3">
            <a:alphaModFix/>
          </a:blip>
          <a:srcRect b="6851" l="0" r="0" t="18997"/>
          <a:stretch/>
        </p:blipFill>
        <p:spPr>
          <a:xfrm>
            <a:off x="3942900" y="393850"/>
            <a:ext cx="3304350" cy="43558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0"/>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Észak-Amerika</a:t>
            </a:r>
            <a:endParaRPr/>
          </a:p>
        </p:txBody>
      </p:sp>
      <p:sp>
        <p:nvSpPr>
          <p:cNvPr id="155" name="Google Shape;155;p10"/>
          <p:cNvSpPr txBox="1"/>
          <p:nvPr>
            <p:ph idx="1" type="body"/>
          </p:nvPr>
        </p:nvSpPr>
        <p:spPr>
          <a:xfrm>
            <a:off x="311700" y="1186200"/>
            <a:ext cx="8520600" cy="330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hu" sz="1600"/>
              <a:t>Szeretettel köszöntjük magyar baptista testvéreinket a MABAVISZ vasárnap alkalmából!</a:t>
            </a:r>
            <a:endParaRPr b="1" sz="1600"/>
          </a:p>
          <a:p>
            <a:pPr indent="0" lvl="0" marL="0" rtl="0" algn="l">
              <a:lnSpc>
                <a:spcPct val="100000"/>
              </a:lnSpc>
              <a:spcBef>
                <a:spcPts val="800"/>
              </a:spcBef>
              <a:spcAft>
                <a:spcPts val="0"/>
              </a:spcAft>
              <a:buNone/>
            </a:pPr>
            <a:r>
              <a:rPr b="1" lang="hu" sz="1600"/>
              <a:t>Örömmel osztjuk meg veletek szövetségi és gyülekezeti életünk néhány mozzanatát, és kérünk benneteket, hogy velünk együtt adjatok hálát Isten áldásaiért, valamint imádkozzatok értünk a következő témakörökben:  </a:t>
            </a:r>
            <a:endParaRPr b="1" sz="1600"/>
          </a:p>
          <a:p>
            <a:pPr indent="0" lvl="0" marL="0" rtl="0" algn="l">
              <a:lnSpc>
                <a:spcPct val="100000"/>
              </a:lnSpc>
              <a:spcBef>
                <a:spcPts val="800"/>
              </a:spcBef>
              <a:spcAft>
                <a:spcPts val="0"/>
              </a:spcAft>
              <a:buNone/>
            </a:pPr>
            <a:r>
              <a:rPr b="1" lang="hu" sz="1600"/>
              <a:t>Hálásak vagyunk: </a:t>
            </a:r>
            <a:endParaRPr b="1" sz="1600"/>
          </a:p>
          <a:p>
            <a:pPr indent="0" lvl="0" marL="0" rtl="0" algn="l">
              <a:lnSpc>
                <a:spcPct val="100000"/>
              </a:lnSpc>
              <a:spcBef>
                <a:spcPts val="800"/>
              </a:spcBef>
              <a:spcAft>
                <a:spcPts val="0"/>
              </a:spcAft>
              <a:buNone/>
            </a:pPr>
            <a:r>
              <a:rPr b="1" lang="hu" sz="1600"/>
              <a:t>- szövetségünk nyolc magyar baptista gyülekezetéért, amelyek az észak-amerikai és ausztráliai diaszpórában törekszenek betölteni az Úr Jézustól kapott küldetésüket;</a:t>
            </a:r>
            <a:endParaRPr b="1" sz="1600"/>
          </a:p>
          <a:p>
            <a:pPr indent="0" lvl="0" marL="0" rtl="0" algn="l">
              <a:lnSpc>
                <a:spcPct val="100000"/>
              </a:lnSpc>
              <a:spcBef>
                <a:spcPts val="800"/>
              </a:spcBef>
              <a:spcAft>
                <a:spcPts val="800"/>
              </a:spcAft>
              <a:buNone/>
            </a:pPr>
            <a:r>
              <a:rPr b="1" lang="hu" sz="1600"/>
              <a:t>- a 116. éve folyamatosan megjelenő szövetségi lapunkért, az Evangéliumi Hírnökért, mely összekötő kapocsként szolgál a fent említett gyülekezetek között, valamint Herjeczki Géza szerkesztő testvérért, aki több évtizede végzi ezt a fontos szolgálatot;</a:t>
            </a:r>
            <a:endParaRPr b="1" sz="14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Észak-Amerika</a:t>
            </a:r>
            <a:endParaRPr/>
          </a:p>
        </p:txBody>
      </p:sp>
      <p:sp>
        <p:nvSpPr>
          <p:cNvPr id="161" name="Google Shape;161;p1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b="1" lang="hu" sz="1600"/>
              <a:t>- Az ifjúsági szövetség vezetőiért és az általuk szervezett regionális és országos ifjúsági találkozókért, valamint a nyári ifjúsági táborért; </a:t>
            </a:r>
            <a:endParaRPr b="1" sz="1600"/>
          </a:p>
          <a:p>
            <a:pPr indent="0" lvl="0" marL="0" rtl="0" algn="just">
              <a:lnSpc>
                <a:spcPct val="100000"/>
              </a:lnSpc>
              <a:spcBef>
                <a:spcPts val="800"/>
              </a:spcBef>
              <a:spcAft>
                <a:spcPts val="0"/>
              </a:spcAft>
              <a:buNone/>
            </a:pPr>
            <a:r>
              <a:rPr b="1" lang="hu" sz="1600"/>
              <a:t>- Fiataljaink, és az őket elkísérő felnőttek erdélyi missziós útjáért, ami számukra, és a fogadó gyülekezetek számára is áldást nyújtott;</a:t>
            </a:r>
            <a:endParaRPr b="1" sz="1600"/>
          </a:p>
          <a:p>
            <a:pPr indent="0" lvl="0" marL="0" rtl="0" algn="just">
              <a:lnSpc>
                <a:spcPct val="100000"/>
              </a:lnSpc>
              <a:spcBef>
                <a:spcPts val="800"/>
              </a:spcBef>
              <a:spcAft>
                <a:spcPts val="0"/>
              </a:spcAft>
              <a:buNone/>
            </a:pPr>
            <a:r>
              <a:rPr b="1" lang="hu" sz="1600"/>
              <a:t>- Lelkipásztoraink között fennálló egységért és jó szolgatársi kapcsolatért, amit nagy mértékben elősegítenek a kétheti rendszerességgel virtuális formában megtartott közösségi összejövetelek és az évi lelkipásztori csendesnapok;  </a:t>
            </a:r>
            <a:endParaRPr b="1" sz="1600"/>
          </a:p>
          <a:p>
            <a:pPr indent="0" lvl="0" marL="0" rtl="0" algn="just">
              <a:lnSpc>
                <a:spcPct val="100000"/>
              </a:lnSpc>
              <a:spcBef>
                <a:spcPts val="800"/>
              </a:spcBef>
              <a:spcAft>
                <a:spcPts val="0"/>
              </a:spcAft>
              <a:buNone/>
            </a:pPr>
            <a:r>
              <a:rPr b="1" lang="hu" sz="1600"/>
              <a:t>- Az elmúlt évben gyülekezeteinkben újjászületett személyekért és azok alámerítkezéséért; </a:t>
            </a:r>
            <a:endParaRPr b="1" sz="1600"/>
          </a:p>
          <a:p>
            <a:pPr indent="0" lvl="0" marL="0" rtl="0" algn="l">
              <a:lnSpc>
                <a:spcPct val="100000"/>
              </a:lnSpc>
              <a:spcBef>
                <a:spcPts val="800"/>
              </a:spcBef>
              <a:spcAft>
                <a:spcPts val="800"/>
              </a:spcAft>
              <a:buNone/>
            </a:pPr>
            <a:r>
              <a:rPr b="1" lang="hu" sz="1600"/>
              <a:t>- az Alhambrai Gyülekezet meghívott lelkipásztoráért, Szűcs Dávid testvérért, aki családjával együtt kész vállalni a Kaliforniában lévő gyülekezetünk pásztorolását. </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Észak-Amerika</a:t>
            </a:r>
            <a:endParaRPr/>
          </a:p>
        </p:txBody>
      </p:sp>
      <p:sp>
        <p:nvSpPr>
          <p:cNvPr id="167" name="Google Shape;167;p12"/>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hu" sz="1600"/>
              <a:t>Könyörögjetek velünk</a:t>
            </a:r>
            <a:endParaRPr b="1" sz="1600"/>
          </a:p>
          <a:p>
            <a:pPr indent="0" lvl="0" marL="0" rtl="0" algn="l">
              <a:lnSpc>
                <a:spcPct val="100000"/>
              </a:lnSpc>
              <a:spcBef>
                <a:spcPts val="800"/>
              </a:spcBef>
              <a:spcAft>
                <a:spcPts val="0"/>
              </a:spcAft>
              <a:buNone/>
            </a:pPr>
            <a:r>
              <a:rPr b="1" lang="hu" sz="1600"/>
              <a:t>- a gyülekezeteinkért, hogy azok legyenek élők, vonzók, és befogadók azok felé, akik még nem ismerik az Urat;</a:t>
            </a:r>
            <a:endParaRPr b="1" sz="1600"/>
          </a:p>
          <a:p>
            <a:pPr indent="0" lvl="0" marL="0" rtl="0" algn="l">
              <a:lnSpc>
                <a:spcPct val="100000"/>
              </a:lnSpc>
              <a:spcBef>
                <a:spcPts val="800"/>
              </a:spcBef>
              <a:spcAft>
                <a:spcPts val="0"/>
              </a:spcAft>
              <a:buNone/>
            </a:pPr>
            <a:r>
              <a:rPr b="1" lang="hu" sz="1600"/>
              <a:t>- működő missziós stratégiáért gyülekezeteink számára, és odaszánt hívőkért, akik készek és alkalmasak az evangélium továbbadására a környezetünkben élő magyarul beszélő személyek felé;</a:t>
            </a:r>
            <a:endParaRPr b="1" sz="1600"/>
          </a:p>
          <a:p>
            <a:pPr indent="0" lvl="0" marL="0" rtl="0" algn="l">
              <a:lnSpc>
                <a:spcPct val="100000"/>
              </a:lnSpc>
              <a:spcBef>
                <a:spcPts val="800"/>
              </a:spcBef>
              <a:spcAft>
                <a:spcPts val="0"/>
              </a:spcAft>
              <a:buNone/>
            </a:pPr>
            <a:r>
              <a:rPr b="1" lang="hu" sz="1600"/>
              <a:t>- gyülekezeteinknek az idősek, betegek, és egyedülállók felé való szolgálatáért;</a:t>
            </a:r>
            <a:endParaRPr b="1" sz="1600"/>
          </a:p>
          <a:p>
            <a:pPr indent="0" lvl="0" marL="0" rtl="0" algn="l">
              <a:lnSpc>
                <a:spcPct val="100000"/>
              </a:lnSpc>
              <a:spcBef>
                <a:spcPts val="800"/>
              </a:spcBef>
              <a:spcAft>
                <a:spcPts val="0"/>
              </a:spcAft>
              <a:buNone/>
            </a:pPr>
            <a:r>
              <a:rPr b="1" lang="hu" sz="1600"/>
              <a:t>- hogy a gyülekezeteinkhez tartozó gyermekek, fiatalok biblikus értékek szerint formálódjanak és válasszanak életutat maguknak;</a:t>
            </a:r>
            <a:endParaRPr b="1" sz="1600"/>
          </a:p>
          <a:p>
            <a:pPr indent="0" lvl="0" marL="0" rtl="0" algn="l">
              <a:lnSpc>
                <a:spcPct val="100000"/>
              </a:lnSpc>
              <a:spcBef>
                <a:spcPts val="800"/>
              </a:spcBef>
              <a:spcAft>
                <a:spcPts val="0"/>
              </a:spcAft>
              <a:buNone/>
            </a:pPr>
            <a:r>
              <a:rPr b="1" lang="hu" sz="1600"/>
              <a:t>- az Alhambrai Gyülekezet meghívott lelkipásztorának vízumkérelméért, hogy az illetékes hatóságok minél gyorsabban pozitív választ adjanak erre;</a:t>
            </a:r>
            <a:endParaRPr b="1" sz="1400"/>
          </a:p>
          <a:p>
            <a:pPr indent="0" lvl="0" marL="0" rtl="0" algn="l">
              <a:lnSpc>
                <a:spcPct val="115000"/>
              </a:lnSpc>
              <a:spcBef>
                <a:spcPts val="800"/>
              </a:spcBef>
              <a:spcAft>
                <a:spcPts val="1600"/>
              </a:spcAft>
              <a:buSzPts val="18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Észak-Amerika</a:t>
            </a:r>
            <a:endParaRPr/>
          </a:p>
        </p:txBody>
      </p:sp>
      <p:sp>
        <p:nvSpPr>
          <p:cNvPr id="173" name="Google Shape;173;p13"/>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hu" sz="1600"/>
              <a:t>- a floridai Venice-ben történő gyülekezetplántáló misszióért, valamint Kulcsár Attila lelkipásztorért és családjáért; illetve a Kelownai missziós gyülekezetért, amellyel szoros kapcsolatot tartunk fenn;  </a:t>
            </a:r>
            <a:endParaRPr b="1" sz="1600"/>
          </a:p>
          <a:p>
            <a:pPr indent="0" lvl="0" marL="0" rtl="0" algn="l">
              <a:lnSpc>
                <a:spcPct val="150000"/>
              </a:lnSpc>
              <a:spcBef>
                <a:spcPts val="800"/>
              </a:spcBef>
              <a:spcAft>
                <a:spcPts val="0"/>
              </a:spcAft>
              <a:buNone/>
            </a:pPr>
            <a:r>
              <a:rPr b="1" lang="hu" sz="1600"/>
              <a:t>- a nyári ifjúsági- és gyermek-táborért, ifjúsági találkozókért, valamint az újból tervben lévő erdélyi missziós útért.</a:t>
            </a:r>
            <a:endParaRPr b="1" sz="1600"/>
          </a:p>
          <a:p>
            <a:pPr indent="0" lvl="0" marL="0" rtl="0" algn="l">
              <a:lnSpc>
                <a:spcPct val="150000"/>
              </a:lnSpc>
              <a:spcBef>
                <a:spcPts val="800"/>
              </a:spcBef>
              <a:spcAft>
                <a:spcPts val="0"/>
              </a:spcAft>
              <a:buNone/>
            </a:pPr>
            <a:r>
              <a:t/>
            </a:r>
            <a:endParaRPr b="1" sz="1600"/>
          </a:p>
          <a:p>
            <a:pPr indent="0" lvl="0" marL="0" rtl="0" algn="l">
              <a:lnSpc>
                <a:spcPct val="150000"/>
              </a:lnSpc>
              <a:spcBef>
                <a:spcPts val="800"/>
              </a:spcBef>
              <a:spcAft>
                <a:spcPts val="800"/>
              </a:spcAft>
              <a:buNone/>
            </a:pPr>
            <a:r>
              <a:t/>
            </a:r>
            <a:endParaRPr b="1" sz="1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5"/>
          <p:cNvSpPr txBox="1"/>
          <p:nvPr>
            <p:ph type="title"/>
          </p:nvPr>
        </p:nvSpPr>
        <p:spPr>
          <a:xfrm>
            <a:off x="311700" y="20737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Észak-Amerika</a:t>
            </a:r>
            <a:endParaRPr/>
          </a:p>
        </p:txBody>
      </p:sp>
      <p:sp>
        <p:nvSpPr>
          <p:cNvPr id="179" name="Google Shape;179;p15"/>
          <p:cNvSpPr txBox="1"/>
          <p:nvPr/>
        </p:nvSpPr>
        <p:spPr>
          <a:xfrm>
            <a:off x="4289525" y="3943050"/>
            <a:ext cx="17709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lang="hu">
                <a:solidFill>
                  <a:schemeClr val="dk2"/>
                </a:solidFill>
                <a:latin typeface="Open Sans"/>
                <a:ea typeface="Open Sans"/>
                <a:cs typeface="Open Sans"/>
                <a:sym typeface="Open Sans"/>
              </a:rPr>
              <a:t>Bemerítés New </a:t>
            </a:r>
            <a:r>
              <a:rPr b="1" lang="hu">
                <a:solidFill>
                  <a:schemeClr val="dk2"/>
                </a:solidFill>
                <a:latin typeface="Open Sans"/>
                <a:ea typeface="Open Sans"/>
                <a:cs typeface="Open Sans"/>
                <a:sym typeface="Open Sans"/>
              </a:rPr>
              <a:t>Yorkban</a:t>
            </a:r>
            <a:endParaRPr b="1" i="0" sz="1400" u="none" cap="none" strike="noStrike">
              <a:solidFill>
                <a:schemeClr val="dk2"/>
              </a:solidFill>
              <a:latin typeface="Open Sans"/>
              <a:ea typeface="Open Sans"/>
              <a:cs typeface="Open Sans"/>
              <a:sym typeface="Open Sans"/>
            </a:endParaRPr>
          </a:p>
        </p:txBody>
      </p:sp>
      <p:sp>
        <p:nvSpPr>
          <p:cNvPr id="180" name="Google Shape;180;p15"/>
          <p:cNvSpPr txBox="1"/>
          <p:nvPr/>
        </p:nvSpPr>
        <p:spPr>
          <a:xfrm>
            <a:off x="170100" y="4228750"/>
            <a:ext cx="480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400"/>
              <a:buFont typeface="Arial"/>
              <a:buNone/>
            </a:pPr>
            <a:r>
              <a:rPr b="1" lang="hu">
                <a:solidFill>
                  <a:schemeClr val="dk2"/>
                </a:solidFill>
                <a:latin typeface="Open Sans"/>
                <a:ea typeface="Open Sans"/>
                <a:cs typeface="Open Sans"/>
                <a:sym typeface="Open Sans"/>
              </a:rPr>
              <a:t>Bemerítés  Detroitban</a:t>
            </a:r>
            <a:endParaRPr b="0" i="0" sz="1400" u="none" cap="none" strike="noStrike">
              <a:solidFill>
                <a:srgbClr val="000000"/>
              </a:solidFill>
              <a:latin typeface="Open Sans"/>
              <a:ea typeface="Open Sans"/>
              <a:cs typeface="Open Sans"/>
              <a:sym typeface="Open Sans"/>
            </a:endParaRPr>
          </a:p>
        </p:txBody>
      </p:sp>
      <p:pic>
        <p:nvPicPr>
          <p:cNvPr id="181" name="Google Shape;181;p15"/>
          <p:cNvPicPr preferRelativeResize="0"/>
          <p:nvPr/>
        </p:nvPicPr>
        <p:blipFill>
          <a:blip r:embed="rId3">
            <a:alphaModFix/>
          </a:blip>
          <a:stretch>
            <a:fillRect/>
          </a:stretch>
        </p:blipFill>
        <p:spPr>
          <a:xfrm>
            <a:off x="152400" y="1067175"/>
            <a:ext cx="4012232" cy="3009174"/>
          </a:xfrm>
          <a:prstGeom prst="rect">
            <a:avLst/>
          </a:prstGeom>
          <a:noFill/>
          <a:ln>
            <a:noFill/>
          </a:ln>
        </p:spPr>
      </p:pic>
      <p:pic>
        <p:nvPicPr>
          <p:cNvPr id="182" name="Google Shape;182;p15"/>
          <p:cNvPicPr preferRelativeResize="0"/>
          <p:nvPr/>
        </p:nvPicPr>
        <p:blipFill>
          <a:blip r:embed="rId4">
            <a:alphaModFix/>
          </a:blip>
          <a:stretch>
            <a:fillRect/>
          </a:stretch>
        </p:blipFill>
        <p:spPr>
          <a:xfrm>
            <a:off x="6060425" y="128200"/>
            <a:ext cx="2825450" cy="44304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6"/>
          <p:cNvSpPr txBox="1"/>
          <p:nvPr>
            <p:ph type="title"/>
          </p:nvPr>
        </p:nvSpPr>
        <p:spPr>
          <a:xfrm>
            <a:off x="311700" y="20737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Észak-Amerika</a:t>
            </a:r>
            <a:endParaRPr/>
          </a:p>
        </p:txBody>
      </p:sp>
      <p:sp>
        <p:nvSpPr>
          <p:cNvPr id="188" name="Google Shape;188;p16"/>
          <p:cNvSpPr txBox="1"/>
          <p:nvPr/>
        </p:nvSpPr>
        <p:spPr>
          <a:xfrm>
            <a:off x="5295950" y="3294575"/>
            <a:ext cx="249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lang="hu">
                <a:solidFill>
                  <a:schemeClr val="dk2"/>
                </a:solidFill>
                <a:latin typeface="Open Sans"/>
                <a:ea typeface="Open Sans"/>
                <a:cs typeface="Open Sans"/>
                <a:sym typeface="Open Sans"/>
              </a:rPr>
              <a:t>Gyermektábor</a:t>
            </a:r>
            <a:endParaRPr b="0" i="0" sz="1400" u="none" cap="none" strike="noStrike">
              <a:solidFill>
                <a:srgbClr val="000000"/>
              </a:solidFill>
              <a:latin typeface="Open Sans"/>
              <a:ea typeface="Open Sans"/>
              <a:cs typeface="Open Sans"/>
              <a:sym typeface="Open Sans"/>
            </a:endParaRPr>
          </a:p>
        </p:txBody>
      </p:sp>
      <p:sp>
        <p:nvSpPr>
          <p:cNvPr id="189" name="Google Shape;189;p16"/>
          <p:cNvSpPr txBox="1"/>
          <p:nvPr/>
        </p:nvSpPr>
        <p:spPr>
          <a:xfrm>
            <a:off x="256550" y="1259350"/>
            <a:ext cx="32421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400"/>
              <a:buFont typeface="Arial"/>
              <a:buNone/>
            </a:pPr>
            <a:r>
              <a:rPr b="1" lang="hu">
                <a:solidFill>
                  <a:schemeClr val="dk2"/>
                </a:solidFill>
                <a:latin typeface="Open Sans"/>
                <a:ea typeface="Open Sans"/>
                <a:cs typeface="Open Sans"/>
                <a:sym typeface="Open Sans"/>
              </a:rPr>
              <a:t>Erdélyi missziós úton</a:t>
            </a:r>
            <a:endParaRPr b="1" i="0" sz="1400" u="none" cap="none" strike="noStrike">
              <a:solidFill>
                <a:schemeClr val="dk2"/>
              </a:solidFill>
              <a:latin typeface="Open Sans"/>
              <a:ea typeface="Open Sans"/>
              <a:cs typeface="Open Sans"/>
              <a:sym typeface="Open Sans"/>
            </a:endParaRPr>
          </a:p>
        </p:txBody>
      </p:sp>
      <p:pic>
        <p:nvPicPr>
          <p:cNvPr id="190" name="Google Shape;190;p16"/>
          <p:cNvPicPr preferRelativeResize="0"/>
          <p:nvPr/>
        </p:nvPicPr>
        <p:blipFill>
          <a:blip r:embed="rId3">
            <a:alphaModFix/>
          </a:blip>
          <a:stretch>
            <a:fillRect/>
          </a:stretch>
        </p:blipFill>
        <p:spPr>
          <a:xfrm>
            <a:off x="256550" y="1738525"/>
            <a:ext cx="4737188" cy="2939925"/>
          </a:xfrm>
          <a:prstGeom prst="rect">
            <a:avLst/>
          </a:prstGeom>
          <a:noFill/>
          <a:ln>
            <a:noFill/>
          </a:ln>
        </p:spPr>
      </p:pic>
      <p:pic>
        <p:nvPicPr>
          <p:cNvPr id="191" name="Google Shape;191;p16"/>
          <p:cNvPicPr preferRelativeResize="0"/>
          <p:nvPr/>
        </p:nvPicPr>
        <p:blipFill>
          <a:blip r:embed="rId4">
            <a:alphaModFix/>
          </a:blip>
          <a:stretch>
            <a:fillRect/>
          </a:stretch>
        </p:blipFill>
        <p:spPr>
          <a:xfrm>
            <a:off x="5295950" y="1067175"/>
            <a:ext cx="3695652" cy="212572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7"/>
          <p:cNvSpPr txBox="1"/>
          <p:nvPr>
            <p:ph type="title"/>
          </p:nvPr>
        </p:nvSpPr>
        <p:spPr>
          <a:xfrm>
            <a:off x="311700" y="20737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Észak-Amerika</a:t>
            </a:r>
            <a:endParaRPr/>
          </a:p>
        </p:txBody>
      </p:sp>
      <p:sp>
        <p:nvSpPr>
          <p:cNvPr id="197" name="Google Shape;197;p17"/>
          <p:cNvSpPr txBox="1"/>
          <p:nvPr/>
        </p:nvSpPr>
        <p:spPr>
          <a:xfrm>
            <a:off x="5447600" y="4518775"/>
            <a:ext cx="249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lang="hu">
                <a:solidFill>
                  <a:schemeClr val="dk2"/>
                </a:solidFill>
                <a:latin typeface="Open Sans"/>
                <a:ea typeface="Open Sans"/>
                <a:cs typeface="Open Sans"/>
                <a:sym typeface="Open Sans"/>
              </a:rPr>
              <a:t>Szövetségünk tisztviselői</a:t>
            </a:r>
            <a:endParaRPr b="1" i="0" sz="1900" u="none" cap="none" strike="noStrike">
              <a:solidFill>
                <a:schemeClr val="dk2"/>
              </a:solidFill>
              <a:latin typeface="Open Sans"/>
              <a:ea typeface="Open Sans"/>
              <a:cs typeface="Open Sans"/>
              <a:sym typeface="Open Sans"/>
            </a:endParaRPr>
          </a:p>
        </p:txBody>
      </p:sp>
      <p:sp>
        <p:nvSpPr>
          <p:cNvPr id="198" name="Google Shape;198;p17"/>
          <p:cNvSpPr txBox="1"/>
          <p:nvPr/>
        </p:nvSpPr>
        <p:spPr>
          <a:xfrm>
            <a:off x="1405400" y="1067175"/>
            <a:ext cx="32421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15000"/>
              </a:lnSpc>
              <a:spcBef>
                <a:spcPts val="0"/>
              </a:spcBef>
              <a:spcAft>
                <a:spcPts val="0"/>
              </a:spcAft>
              <a:buClr>
                <a:srgbClr val="000000"/>
              </a:buClr>
              <a:buSzPts val="1400"/>
              <a:buFont typeface="Arial"/>
              <a:buNone/>
            </a:pPr>
            <a:r>
              <a:rPr b="1" lang="hu">
                <a:solidFill>
                  <a:schemeClr val="dk2"/>
                </a:solidFill>
                <a:latin typeface="Open Sans"/>
                <a:ea typeface="Open Sans"/>
                <a:cs typeface="Open Sans"/>
                <a:sym typeface="Open Sans"/>
              </a:rPr>
              <a:t>Bemerítés Venice-ben </a:t>
            </a:r>
            <a:endParaRPr b="1" i="0" sz="1400" u="none" cap="none" strike="noStrike">
              <a:solidFill>
                <a:schemeClr val="dk2"/>
              </a:solidFill>
              <a:latin typeface="Open Sans"/>
              <a:ea typeface="Open Sans"/>
              <a:cs typeface="Open Sans"/>
              <a:sym typeface="Open Sans"/>
            </a:endParaRPr>
          </a:p>
        </p:txBody>
      </p:sp>
      <p:pic>
        <p:nvPicPr>
          <p:cNvPr id="199" name="Google Shape;199;p17"/>
          <p:cNvPicPr preferRelativeResize="0"/>
          <p:nvPr/>
        </p:nvPicPr>
        <p:blipFill>
          <a:blip r:embed="rId3">
            <a:alphaModFix/>
          </a:blip>
          <a:stretch>
            <a:fillRect/>
          </a:stretch>
        </p:blipFill>
        <p:spPr>
          <a:xfrm>
            <a:off x="152400" y="1619775"/>
            <a:ext cx="4495099" cy="3371324"/>
          </a:xfrm>
          <a:prstGeom prst="rect">
            <a:avLst/>
          </a:prstGeom>
          <a:noFill/>
          <a:ln>
            <a:noFill/>
          </a:ln>
        </p:spPr>
      </p:pic>
      <p:pic>
        <p:nvPicPr>
          <p:cNvPr id="200" name="Google Shape;200;p17"/>
          <p:cNvPicPr preferRelativeResize="0"/>
          <p:nvPr/>
        </p:nvPicPr>
        <p:blipFill>
          <a:blip r:embed="rId4">
            <a:alphaModFix/>
          </a:blip>
          <a:stretch>
            <a:fillRect/>
          </a:stretch>
        </p:blipFill>
        <p:spPr>
          <a:xfrm>
            <a:off x="4799899" y="1619775"/>
            <a:ext cx="3785411" cy="28187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2"/>
          <p:cNvSpPr txBox="1"/>
          <p:nvPr>
            <p:ph type="title"/>
          </p:nvPr>
        </p:nvSpPr>
        <p:spPr>
          <a:xfrm>
            <a:off x="311700" y="13947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Magyarország - imatémák</a:t>
            </a:r>
            <a:endParaRPr/>
          </a:p>
        </p:txBody>
      </p:sp>
      <p:sp>
        <p:nvSpPr>
          <p:cNvPr id="75" name="Google Shape;75;p2"/>
          <p:cNvSpPr txBox="1"/>
          <p:nvPr>
            <p:ph idx="1" type="body"/>
          </p:nvPr>
        </p:nvSpPr>
        <p:spPr>
          <a:xfrm>
            <a:off x="311713" y="764250"/>
            <a:ext cx="8520600" cy="1671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b="1" lang="hu" sz="1400"/>
              <a:t>Hálásak vagyunk Istenünknek a 2023-as évért, amiben nagy áldásokat élhettünk át! Isten ígéretei váltak valóra, és ez azzal a reménységgel tölt el bennünket, hogy 2024-ben is újabb csodákat élhetünk át a Úrral!</a:t>
            </a:r>
            <a:endParaRPr b="1" sz="1300"/>
          </a:p>
          <a:p>
            <a:pPr indent="0" lvl="0" marL="0" rtl="0" algn="ctr">
              <a:lnSpc>
                <a:spcPct val="115000"/>
              </a:lnSpc>
              <a:spcBef>
                <a:spcPts val="1600"/>
              </a:spcBef>
              <a:spcAft>
                <a:spcPts val="0"/>
              </a:spcAft>
              <a:buSzPts val="1800"/>
              <a:buNone/>
            </a:pPr>
            <a:r>
              <a:rPr b="1" lang="hu" sz="1500">
                <a:highlight>
                  <a:srgbClr val="FFFFFF"/>
                </a:highlight>
                <a:latin typeface="Arial"/>
                <a:ea typeface="Arial"/>
                <a:cs typeface="Arial"/>
                <a:sym typeface="Arial"/>
              </a:rPr>
              <a:t>“A reménység Istene pedig töltsön be titeket a hitben teljes örömmel és békességgel, hogy bővölködjetek a reménységben a Szentlélek ereje által.”</a:t>
            </a:r>
            <a:r>
              <a:rPr lang="hu" sz="1300">
                <a:solidFill>
                  <a:srgbClr val="000000"/>
                </a:solidFill>
                <a:highlight>
                  <a:srgbClr val="FFFFFF"/>
                </a:highlight>
                <a:latin typeface="Arial"/>
                <a:ea typeface="Arial"/>
                <a:cs typeface="Arial"/>
                <a:sym typeface="Arial"/>
              </a:rPr>
              <a:t> Róma 15,14</a:t>
            </a:r>
            <a:endParaRPr sz="1400"/>
          </a:p>
          <a:p>
            <a:pPr indent="0" lvl="0" marL="0" rtl="0" algn="l">
              <a:lnSpc>
                <a:spcPct val="115000"/>
              </a:lnSpc>
              <a:spcBef>
                <a:spcPts val="1200"/>
              </a:spcBef>
              <a:spcAft>
                <a:spcPts val="1200"/>
              </a:spcAft>
              <a:buSzPts val="1800"/>
              <a:buNone/>
            </a:pPr>
            <a:r>
              <a:t/>
            </a:r>
            <a:endParaRPr b="1" sz="1200"/>
          </a:p>
        </p:txBody>
      </p:sp>
      <p:sp>
        <p:nvSpPr>
          <p:cNvPr id="76" name="Google Shape;76;p2"/>
          <p:cNvSpPr txBox="1"/>
          <p:nvPr/>
        </p:nvSpPr>
        <p:spPr>
          <a:xfrm>
            <a:off x="1969475" y="4550225"/>
            <a:ext cx="53643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hu">
                <a:solidFill>
                  <a:schemeClr val="lt1"/>
                </a:solidFill>
                <a:latin typeface="Open Sans"/>
                <a:ea typeface="Open Sans"/>
                <a:cs typeface="Open Sans"/>
                <a:sym typeface="Open Sans"/>
              </a:rPr>
              <a:t>BBaptista </a:t>
            </a:r>
            <a:endParaRPr b="1"/>
          </a:p>
          <a:p>
            <a:pPr indent="0" lvl="0" marL="0" marR="0" rtl="0" algn="ctr">
              <a:lnSpc>
                <a:spcPct val="100000"/>
              </a:lnSpc>
              <a:spcBef>
                <a:spcPts val="0"/>
              </a:spcBef>
              <a:spcAft>
                <a:spcPts val="0"/>
              </a:spcAft>
              <a:buClr>
                <a:srgbClr val="000000"/>
              </a:buClr>
              <a:buSzPts val="1400"/>
              <a:buFont typeface="Arial"/>
              <a:buNone/>
            </a:pPr>
            <a:r>
              <a:rPr b="0" i="0" lang="hu" sz="1400" u="none" cap="none" strike="noStrike">
                <a:solidFill>
                  <a:schemeClr val="lt1"/>
                </a:solidFill>
                <a:latin typeface="Open Sans"/>
                <a:ea typeface="Open Sans"/>
                <a:cs typeface="Open Sans"/>
                <a:sym typeface="Open Sans"/>
              </a:rPr>
              <a:t>zetplántálóBa konferencia résztvevői</a:t>
            </a:r>
            <a:endParaRPr b="0" i="0" sz="1400" u="none" cap="none" strike="noStrike">
              <a:solidFill>
                <a:schemeClr val="lt1"/>
              </a:solidFill>
              <a:latin typeface="Open Sans"/>
              <a:ea typeface="Open Sans"/>
              <a:cs typeface="Open Sans"/>
              <a:sym typeface="Open Sans"/>
            </a:endParaRPr>
          </a:p>
        </p:txBody>
      </p:sp>
      <p:pic>
        <p:nvPicPr>
          <p:cNvPr id="77" name="Google Shape;77;p2"/>
          <p:cNvPicPr preferRelativeResize="0"/>
          <p:nvPr/>
        </p:nvPicPr>
        <p:blipFill rotWithShape="1">
          <a:blip r:embed="rId3">
            <a:alphaModFix/>
          </a:blip>
          <a:srcRect b="5741" l="2790" r="-2789" t="39316"/>
          <a:stretch/>
        </p:blipFill>
        <p:spPr>
          <a:xfrm>
            <a:off x="1383325" y="2291350"/>
            <a:ext cx="6377325" cy="2335900"/>
          </a:xfrm>
          <a:prstGeom prst="rect">
            <a:avLst/>
          </a:prstGeom>
          <a:noFill/>
          <a:ln>
            <a:noFill/>
          </a:ln>
        </p:spPr>
      </p:pic>
      <p:sp>
        <p:nvSpPr>
          <p:cNvPr id="78" name="Google Shape;78;p2"/>
          <p:cNvSpPr txBox="1"/>
          <p:nvPr/>
        </p:nvSpPr>
        <p:spPr>
          <a:xfrm>
            <a:off x="2500975" y="4669775"/>
            <a:ext cx="41421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hu">
                <a:solidFill>
                  <a:schemeClr val="dk2"/>
                </a:solidFill>
                <a:latin typeface="Open Sans"/>
                <a:ea typeface="Open Sans"/>
                <a:cs typeface="Open Sans"/>
                <a:sym typeface="Open Sans"/>
              </a:rPr>
              <a:t>Baptista lelkipásztorok közössége</a:t>
            </a:r>
            <a:endParaRPr b="1">
              <a:solidFill>
                <a:schemeClr val="dk2"/>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8"/>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Erdély</a:t>
            </a:r>
            <a:endParaRPr/>
          </a:p>
        </p:txBody>
      </p:sp>
      <p:sp>
        <p:nvSpPr>
          <p:cNvPr id="206" name="Google Shape;206;p18"/>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SzPts val="1800"/>
              <a:buNone/>
            </a:pPr>
            <a:r>
              <a:rPr b="1" lang="hu" sz="1600"/>
              <a:t>1. Hálásak vagyunk Istennek, hogy a múlt évben is sok-sok evangélizációs alkalom, ünnepély, találkozó gazdagította az erdélyi testvériség életét mind helyi, mind pedig missziókerületi és országos szinten. Ezek egy része a Baptista500 jubileumi emlékévhez kapcsolódott. Hálásak vagyunk azokért a személyekért, akik engedelmeskedve az Úr hívó szavának csatlakoztak a gyülekezetekhez. Imádkozzunk, hogy az Úr erősítse meg az Ő népét minőségben és számbelileg egyaránt Erdélyben is!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9"/>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Erdély</a:t>
            </a:r>
            <a:endParaRPr/>
          </a:p>
        </p:txBody>
      </p:sp>
      <p:sp>
        <p:nvSpPr>
          <p:cNvPr id="212" name="Google Shape;212;p19"/>
          <p:cNvSpPr txBox="1"/>
          <p:nvPr>
            <p:ph idx="1" type="body"/>
          </p:nvPr>
        </p:nvSpPr>
        <p:spPr>
          <a:xfrm>
            <a:off x="311700" y="1062625"/>
            <a:ext cx="8520600" cy="3302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SzPts val="1800"/>
              <a:buNone/>
            </a:pPr>
            <a:r>
              <a:rPr b="1" lang="hu" sz="1600"/>
              <a:t>2. Hálásak vagyunk Istennek az elmúlt négy évért, amelyben a Szövetséghez tartozó gyülekezetek a világjárvány idejében, a különböző kihívásokban megtapasztalhatták Isten gondoskodását és vezetését. A Romániai Magyar Baptista Gyülekezetek Szövetsége 2023. április1-én tartotta meg választó kongresszusát a krasznai imaházban, amikor is új vezetőség került a Szövetség élére (dr. Borzási Pál elnök, Rajna Ottó főtitkár, Szabó László főtitkárhelyettes, Szűcs Sándor pasztorációs alelnök, Veress Ernő oktatási alelnök, Fazakas György missziós alelnök és Kiss Lehel kommunikációs alelnök). Imádkozzunk, hogy Isten adjon bölcsességet, egységet az új vezetőségnek az Ő országa építésének szolgálatában!   </a:t>
            </a:r>
            <a:endParaRPr b="1" sz="1600"/>
          </a:p>
          <a:p>
            <a:pPr indent="0" lvl="0" marL="0" rtl="0" algn="just">
              <a:spcBef>
                <a:spcPts val="1200"/>
              </a:spcBef>
              <a:spcAft>
                <a:spcPts val="0"/>
              </a:spcAft>
              <a:buNone/>
            </a:pPr>
            <a:r>
              <a:t/>
            </a:r>
            <a:endParaRPr b="1" sz="1600"/>
          </a:p>
          <a:p>
            <a:pPr indent="0" lvl="0" marL="0" rtl="0" algn="just">
              <a:lnSpc>
                <a:spcPct val="115000"/>
              </a:lnSpc>
              <a:spcBef>
                <a:spcPts val="1200"/>
              </a:spcBef>
              <a:spcAft>
                <a:spcPts val="0"/>
              </a:spcAft>
              <a:buSzPts val="1800"/>
              <a:buNone/>
            </a:pPr>
            <a:r>
              <a:t/>
            </a:r>
            <a:endParaRPr b="1" sz="16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0"/>
          <p:cNvSpPr txBox="1"/>
          <p:nvPr>
            <p:ph type="title"/>
          </p:nvPr>
        </p:nvSpPr>
        <p:spPr>
          <a:xfrm>
            <a:off x="311700" y="292250"/>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Erdély</a:t>
            </a:r>
            <a:endParaRPr/>
          </a:p>
        </p:txBody>
      </p:sp>
      <p:sp>
        <p:nvSpPr>
          <p:cNvPr id="218" name="Google Shape;218;p20"/>
          <p:cNvSpPr txBox="1"/>
          <p:nvPr>
            <p:ph idx="1" type="body"/>
          </p:nvPr>
        </p:nvSpPr>
        <p:spPr>
          <a:xfrm>
            <a:off x="311700" y="920400"/>
            <a:ext cx="8520600" cy="3302700"/>
          </a:xfrm>
          <a:prstGeom prst="rect">
            <a:avLst/>
          </a:prstGeom>
          <a:noFill/>
          <a:ln>
            <a:noFill/>
          </a:ln>
        </p:spPr>
        <p:txBody>
          <a:bodyPr anchorCtr="0" anchor="t" bIns="91425" lIns="91425" spcFirstLastPara="1" rIns="91425" wrap="square" tIns="91425">
            <a:noAutofit/>
          </a:bodyPr>
          <a:lstStyle/>
          <a:p>
            <a:pPr indent="0" lvl="0" marL="0" rtl="0" algn="just">
              <a:spcBef>
                <a:spcPts val="1200"/>
              </a:spcBef>
              <a:spcAft>
                <a:spcPts val="0"/>
              </a:spcAft>
              <a:buSzPts val="1800"/>
              <a:buNone/>
            </a:pPr>
            <a:r>
              <a:rPr b="1" lang="hu" sz="1600"/>
              <a:t>3. Hálásak vagyunk Istennek a különböző táborokért, amelyekben a sokszínű rendezvények, tábori hetek minden korosztály számára áldásul szolgálnak! A Hargita Keresztyén Tábor és a Sólyomkővári Tábor is folyamatos fejlesztés, építkezés alatt áll. Imádkozzunk, hogy az Úr rendelje ki a megfelelő időben a szükséges anyagiakat, hogy ezek a táborhelyek még hatékonyabb eszközök lehessenek az evangélium terjesztésében, az hívők lelkiekben való megerősítésében!</a:t>
            </a:r>
            <a:endParaRPr b="1" sz="2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Erdély</a:t>
            </a:r>
            <a:endParaRPr/>
          </a:p>
        </p:txBody>
      </p:sp>
      <p:sp>
        <p:nvSpPr>
          <p:cNvPr id="224" name="Google Shape;224;p21"/>
          <p:cNvSpPr txBox="1"/>
          <p:nvPr>
            <p:ph idx="1" type="body"/>
          </p:nvPr>
        </p:nvSpPr>
        <p:spPr>
          <a:xfrm>
            <a:off x="311700" y="1038025"/>
            <a:ext cx="8520600" cy="3302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hu" sz="1600"/>
              <a:t>4. Hálásak vagyunk Istennek a Nőszövetség sokrétű szolgálatáért, amely révén a gyülekezeteinkhez tartozó lányok, testvérnők megerősödhetnek az egy közösséghez tartozás tudatában. A csendesnapok, konferenciák, imanapok ezt a nemes célt, valamint a lelkiekben és az ismeretben való fejlődést szolgálják. Október 21-én, Kolozsváron került sor a Nőszövetség közgyűlésére, amikor a küldöttek megválasztották az új vezetőségi tagokat (Kiss Judit elnök, Sebestyén Hajnal alelnök, Ferenczi Annamária titkár, Pap Debóra pénztáros, Borzási Márta az Eszter folyóirat szerkesztője, Rákosi Ibolya és Szabó Edit tagok). Imádkozzunk, hogy az Úr adjon áldást életükre és munkájukra a nőtestvérek között!</a:t>
            </a:r>
            <a:endParaRPr b="1" sz="1600"/>
          </a:p>
          <a:p>
            <a:pPr indent="0" lvl="0" marL="0" rtl="0" algn="just">
              <a:spcBef>
                <a:spcPts val="0"/>
              </a:spcBef>
              <a:spcAft>
                <a:spcPts val="0"/>
              </a:spcAft>
              <a:buNone/>
            </a:pPr>
            <a:r>
              <a:t/>
            </a:r>
            <a:endParaRPr b="1" sz="1600"/>
          </a:p>
          <a:p>
            <a:pPr indent="0" lvl="0" marL="0" rtl="0" algn="just">
              <a:lnSpc>
                <a:spcPct val="115000"/>
              </a:lnSpc>
              <a:spcBef>
                <a:spcPts val="0"/>
              </a:spcBef>
              <a:spcAft>
                <a:spcPts val="0"/>
              </a:spcAft>
              <a:buSzPts val="1800"/>
              <a:buNone/>
            </a:pPr>
            <a:r>
              <a:t/>
            </a:r>
            <a:endParaRPr b="1" sz="1600"/>
          </a:p>
          <a:p>
            <a:pPr indent="0" lvl="0" marL="0" rtl="0" algn="just">
              <a:lnSpc>
                <a:spcPct val="115000"/>
              </a:lnSpc>
              <a:spcBef>
                <a:spcPts val="0"/>
              </a:spcBef>
              <a:spcAft>
                <a:spcPts val="0"/>
              </a:spcAft>
              <a:buSzPts val="1800"/>
              <a:buNone/>
            </a:pPr>
            <a:r>
              <a:t/>
            </a:r>
            <a:endParaRPr b="1" sz="1300"/>
          </a:p>
          <a:p>
            <a:pPr indent="0" lvl="0" marL="0" rtl="0" algn="just">
              <a:lnSpc>
                <a:spcPct val="115000"/>
              </a:lnSpc>
              <a:spcBef>
                <a:spcPts val="0"/>
              </a:spcBef>
              <a:spcAft>
                <a:spcPts val="0"/>
              </a:spcAft>
              <a:buSzPts val="1800"/>
              <a:buNone/>
            </a:pPr>
            <a:r>
              <a:t/>
            </a:r>
            <a:endParaRPr b="1" sz="13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Erdély</a:t>
            </a:r>
            <a:endParaRPr/>
          </a:p>
        </p:txBody>
      </p:sp>
      <p:sp>
        <p:nvSpPr>
          <p:cNvPr id="230" name="Google Shape;230;p22"/>
          <p:cNvSpPr txBox="1"/>
          <p:nvPr>
            <p:ph idx="1" type="body"/>
          </p:nvPr>
        </p:nvSpPr>
        <p:spPr>
          <a:xfrm>
            <a:off x="311700" y="1038025"/>
            <a:ext cx="8520600" cy="3302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b="1" lang="hu" sz="1400"/>
              <a:t>5</a:t>
            </a:r>
            <a:r>
              <a:rPr b="1" lang="hu" sz="1400"/>
              <a:t>. Hálásak vagyunk Istennek, hogy a teológiánkon idén immár 30 esztendeje folyamatosan zajlik az oktatás. Az intézményben – amely jelenleg a nagyváradi Emanuel Egyetemmel és a budapesti Baptista Teológiai Akadémiával szorosan együttműködik – számos lelkipásztor-generáció készült fel a lelki szolgálatra. Imádkozzunk, hogy Isten adja további áldását a teológia működésére, és hívjon el még fiatalokat az Ő aratásába!</a:t>
            </a:r>
            <a:endParaRPr b="1" sz="1400"/>
          </a:p>
          <a:p>
            <a:pPr indent="0" lvl="0" marL="0" rtl="0" algn="just">
              <a:spcBef>
                <a:spcPts val="0"/>
              </a:spcBef>
              <a:spcAft>
                <a:spcPts val="0"/>
              </a:spcAft>
              <a:buNone/>
            </a:pPr>
            <a:r>
              <a:t/>
            </a:r>
            <a:endParaRPr b="1" sz="1400"/>
          </a:p>
          <a:p>
            <a:pPr indent="0" lvl="0" marL="0" rtl="0" algn="just">
              <a:spcBef>
                <a:spcPts val="0"/>
              </a:spcBef>
              <a:spcAft>
                <a:spcPts val="0"/>
              </a:spcAft>
              <a:buNone/>
            </a:pPr>
            <a:r>
              <a:rPr b="1" lang="hu" sz="1400"/>
              <a:t>6. Hálásak vagyunk Istennek az ifjúsági szövetség, az EMABISZ szolgálatáért, az újabb korosztályokért, amelyek gyülekezeteinkben felnőve egyre nagyobb terheket vállalnak a lelki munkában. 2023 decemberében immár másodjára került sor Nagyváradon az EMABISZ által szervezett koncert-sorozatra, amelyen több ezer ember dicsőíthette Istent a színvonalas ének-zenei szolgálatokért, és hallhatta az evangéliumot. Hála az Úrnak, hogy ezek a rendezvények minden szempontból jótékony hatással voltak mind a zenészekre, énekesekre, mind pedig a hallgatókra. Az EMABISZ január 20 óta új vezetőséggel szolgál az ifjúság felé. Imádkozzunk, hogy az Úr adjon áldást munkájukra!</a:t>
            </a:r>
            <a:endParaRPr b="1" sz="1400"/>
          </a:p>
          <a:p>
            <a:pPr indent="0" lvl="0" marL="0" rtl="0" algn="just">
              <a:spcBef>
                <a:spcPts val="0"/>
              </a:spcBef>
              <a:spcAft>
                <a:spcPts val="0"/>
              </a:spcAft>
              <a:buNone/>
            </a:pPr>
            <a:r>
              <a:t/>
            </a:r>
            <a:endParaRPr b="1" sz="1600"/>
          </a:p>
          <a:p>
            <a:pPr indent="0" lvl="0" marL="0" rtl="0" algn="just">
              <a:lnSpc>
                <a:spcPct val="115000"/>
              </a:lnSpc>
              <a:spcBef>
                <a:spcPts val="0"/>
              </a:spcBef>
              <a:spcAft>
                <a:spcPts val="0"/>
              </a:spcAft>
              <a:buSzPts val="1800"/>
              <a:buNone/>
            </a:pPr>
            <a:r>
              <a:t/>
            </a:r>
            <a:endParaRPr b="1" sz="1600"/>
          </a:p>
          <a:p>
            <a:pPr indent="0" lvl="0" marL="0" rtl="0" algn="l">
              <a:lnSpc>
                <a:spcPct val="115000"/>
              </a:lnSpc>
              <a:spcBef>
                <a:spcPts val="0"/>
              </a:spcBef>
              <a:spcAft>
                <a:spcPts val="0"/>
              </a:spcAft>
              <a:buSzPts val="1800"/>
              <a:buNone/>
            </a:pPr>
            <a:r>
              <a:t/>
            </a:r>
            <a:endParaRPr b="1" sz="1600"/>
          </a:p>
          <a:p>
            <a:pPr indent="0" lvl="0" marL="0" rtl="0" algn="just">
              <a:lnSpc>
                <a:spcPct val="115000"/>
              </a:lnSpc>
              <a:spcBef>
                <a:spcPts val="0"/>
              </a:spcBef>
              <a:spcAft>
                <a:spcPts val="0"/>
              </a:spcAft>
              <a:buSzPts val="1800"/>
              <a:buNone/>
            </a:pPr>
            <a:r>
              <a:rPr b="1" lang="hu" sz="1600"/>
              <a:t>8. </a:t>
            </a:r>
            <a:endParaRPr b="1" sz="1600"/>
          </a:p>
          <a:p>
            <a:pPr indent="0" lvl="0" marL="0" rtl="0" algn="just">
              <a:lnSpc>
                <a:spcPct val="115000"/>
              </a:lnSpc>
              <a:spcBef>
                <a:spcPts val="0"/>
              </a:spcBef>
              <a:spcAft>
                <a:spcPts val="0"/>
              </a:spcAft>
              <a:buSzPts val="1800"/>
              <a:buNone/>
            </a:pPr>
            <a:r>
              <a:t/>
            </a:r>
            <a:endParaRPr b="1" sz="1300"/>
          </a:p>
          <a:p>
            <a:pPr indent="0" lvl="0" marL="0" rtl="0" algn="just">
              <a:lnSpc>
                <a:spcPct val="115000"/>
              </a:lnSpc>
              <a:spcBef>
                <a:spcPts val="0"/>
              </a:spcBef>
              <a:spcAft>
                <a:spcPts val="0"/>
              </a:spcAft>
              <a:buSzPts val="1800"/>
              <a:buNone/>
            </a:pPr>
            <a:r>
              <a:t/>
            </a:r>
            <a:endParaRPr b="1" sz="1300"/>
          </a:p>
          <a:p>
            <a:pPr indent="0" lvl="0" marL="0" rtl="0" algn="just">
              <a:lnSpc>
                <a:spcPct val="115000"/>
              </a:lnSpc>
              <a:spcBef>
                <a:spcPts val="0"/>
              </a:spcBef>
              <a:spcAft>
                <a:spcPts val="0"/>
              </a:spcAft>
              <a:buSzPts val="1800"/>
              <a:buNone/>
            </a:pPr>
            <a:r>
              <a:t/>
            </a:r>
            <a:endParaRPr b="1" sz="13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b497cb0d67_0_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3600"/>
              <a:buFont typeface="Arial"/>
              <a:buNone/>
            </a:pPr>
            <a:r>
              <a:rPr lang="hu"/>
              <a:t>Erdély</a:t>
            </a:r>
            <a:endParaRPr/>
          </a:p>
        </p:txBody>
      </p:sp>
      <p:sp>
        <p:nvSpPr>
          <p:cNvPr id="236" name="Google Shape;236;g2b497cb0d67_0_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hu" sz="1600"/>
              <a:t>7. Hálásak vagyunk Istennek a TELEK-találkozókért, amik keretén belül a magyarországi és az erdélyi – leginkább határmenti – lelkipásztorok és lelkimunkások évente két hétvégét (egyet Erdélyben, egyet Magyarországon) töltenek együtt. A testvéri közösség ápolása mellett ilyenkor a gyülekezetekben való szolgálatokra is sor kerül, sok-sok lelki áldással, tanulsággal. Imádkozzunk, hogy az Úr továbbra is áldja meg ezt az együttmunkálkodást!</a:t>
            </a:r>
            <a:endParaRPr b="1" sz="1600"/>
          </a:p>
          <a:p>
            <a:pPr indent="0" lvl="0" marL="0" rtl="0" algn="just">
              <a:spcBef>
                <a:spcPts val="0"/>
              </a:spcBef>
              <a:spcAft>
                <a:spcPts val="0"/>
              </a:spcAft>
              <a:buNone/>
            </a:pPr>
            <a:r>
              <a:t/>
            </a:r>
            <a:endParaRPr b="1" sz="1600"/>
          </a:p>
          <a:p>
            <a:pPr indent="0" lvl="0" marL="0" rtl="0" algn="just">
              <a:spcBef>
                <a:spcPts val="0"/>
              </a:spcBef>
              <a:spcAft>
                <a:spcPts val="0"/>
              </a:spcAft>
              <a:buNone/>
            </a:pPr>
            <a:r>
              <a:rPr b="1" lang="hu" sz="1600"/>
              <a:t>8. H</a:t>
            </a:r>
            <a:r>
              <a:rPr b="1" lang="hu" sz="1600"/>
              <a:t>álásak vagyunk Istennek, hogy Szilágyballán felépülhetett a Cserepka János Oktatási Központ. A megnyitóra a tervek szerint május 18-án kerül majd sor. Imádkozzunk, hogy az épület betöltse rendeltetését az Úr dicsőségére, népének javára!</a:t>
            </a:r>
            <a:endParaRPr b="1" sz="1600"/>
          </a:p>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b497cb0d67_0_1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hu" sz="1600"/>
              <a:t>9. Hálásak vagyunk Istennek a Vasárnapi Iskolai Szövetség szolgálatáért a gyermekek evangélizálásának, nevelésének és a vasárnapi iskolai tanítók képzésének területén. A Kárpát-medence egyetlen magyarnyelvű, evangéliumi gyermeklapját, a Harmarcseppeket is ők adják ki. Tervben van a lap népszerűsítése és terjesztése a baptista közösség keretein kívül is. Március 4-e óta az EBAVISZ élén is új vezetőség áll (dr. Balla Annamária elnök, Bereczki Klára titkár, Fűrészes-Szálasi Rudolf, János Rebeka, Zsemlye Loretta, Nyilas Erika tagok, Kelemen Krisztina a Harmatcseppek főszerkesztője). Imádkozzunk, hogy az Úr áldja meg az új vezetőket, és tegye hatékonnyá munkájukat a gyermekek és a tanítók között! </a:t>
            </a:r>
            <a:endParaRPr b="1" sz="1600"/>
          </a:p>
        </p:txBody>
      </p:sp>
      <p:sp>
        <p:nvSpPr>
          <p:cNvPr id="242" name="Google Shape;242;g2b497cb0d67_0_1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hu"/>
              <a:t>Erdély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Erdély</a:t>
            </a:r>
            <a:endParaRPr/>
          </a:p>
        </p:txBody>
      </p:sp>
      <p:sp>
        <p:nvSpPr>
          <p:cNvPr id="248" name="Google Shape;248;p23"/>
          <p:cNvSpPr txBox="1"/>
          <p:nvPr>
            <p:ph idx="1" type="body"/>
          </p:nvPr>
        </p:nvSpPr>
        <p:spPr>
          <a:xfrm>
            <a:off x="152400" y="3562150"/>
            <a:ext cx="3185700" cy="30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hu" sz="1200"/>
              <a:t>EMABAVISZ-koncert, Nagyvárad</a:t>
            </a:r>
            <a:endParaRPr b="1" sz="1200"/>
          </a:p>
        </p:txBody>
      </p:sp>
      <p:sp>
        <p:nvSpPr>
          <p:cNvPr id="249" name="Google Shape;249;p23"/>
          <p:cNvSpPr txBox="1"/>
          <p:nvPr/>
        </p:nvSpPr>
        <p:spPr>
          <a:xfrm>
            <a:off x="3580750" y="3562150"/>
            <a:ext cx="4095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hu" sz="1200" u="none" cap="none" strike="noStrike">
                <a:solidFill>
                  <a:schemeClr val="dk2"/>
                </a:solidFill>
                <a:latin typeface="Open Sans"/>
                <a:ea typeface="Open Sans"/>
                <a:cs typeface="Open Sans"/>
                <a:sym typeface="Open Sans"/>
              </a:rPr>
              <a:t>MABISZ</a:t>
            </a:r>
            <a:r>
              <a:rPr b="1" lang="hu" sz="1200">
                <a:solidFill>
                  <a:schemeClr val="dk2"/>
                </a:solidFill>
                <a:latin typeface="Open Sans"/>
                <a:ea typeface="Open Sans"/>
                <a:cs typeface="Open Sans"/>
                <a:sym typeface="Open Sans"/>
              </a:rPr>
              <a:t>-koncert, Nagyvárad</a:t>
            </a:r>
            <a:r>
              <a:rPr b="1" i="0" lang="hu" sz="1200" u="none" cap="none" strike="noStrike">
                <a:solidFill>
                  <a:schemeClr val="dk2"/>
                </a:solidFill>
                <a:latin typeface="Open Sans"/>
                <a:ea typeface="Open Sans"/>
                <a:cs typeface="Open Sans"/>
                <a:sym typeface="Open Sans"/>
              </a:rPr>
              <a:t> </a:t>
            </a:r>
            <a:endParaRPr b="0" i="0" sz="1400" u="none" cap="none" strike="noStrike">
              <a:solidFill>
                <a:schemeClr val="dk2"/>
              </a:solidFill>
              <a:latin typeface="Open Sans"/>
              <a:ea typeface="Open Sans"/>
              <a:cs typeface="Open Sans"/>
              <a:sym typeface="Open Sans"/>
            </a:endParaRPr>
          </a:p>
        </p:txBody>
      </p:sp>
      <p:pic>
        <p:nvPicPr>
          <p:cNvPr id="250" name="Google Shape;250;p23"/>
          <p:cNvPicPr preferRelativeResize="0"/>
          <p:nvPr/>
        </p:nvPicPr>
        <p:blipFill>
          <a:blip r:embed="rId3">
            <a:alphaModFix/>
          </a:blip>
          <a:stretch>
            <a:fillRect/>
          </a:stretch>
        </p:blipFill>
        <p:spPr>
          <a:xfrm>
            <a:off x="152400" y="1304825"/>
            <a:ext cx="3210541" cy="2104924"/>
          </a:xfrm>
          <a:prstGeom prst="rect">
            <a:avLst/>
          </a:prstGeom>
          <a:noFill/>
          <a:ln>
            <a:noFill/>
          </a:ln>
        </p:spPr>
      </p:pic>
      <p:pic>
        <p:nvPicPr>
          <p:cNvPr id="251" name="Google Shape;251;p23"/>
          <p:cNvPicPr preferRelativeResize="0"/>
          <p:nvPr/>
        </p:nvPicPr>
        <p:blipFill>
          <a:blip r:embed="rId4">
            <a:alphaModFix/>
          </a:blip>
          <a:stretch>
            <a:fillRect/>
          </a:stretch>
        </p:blipFill>
        <p:spPr>
          <a:xfrm>
            <a:off x="3515355" y="234800"/>
            <a:ext cx="4936975" cy="31749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4"/>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Erdély</a:t>
            </a:r>
            <a:endParaRPr/>
          </a:p>
        </p:txBody>
      </p:sp>
      <p:sp>
        <p:nvSpPr>
          <p:cNvPr id="257" name="Google Shape;257;p24"/>
          <p:cNvSpPr txBox="1"/>
          <p:nvPr>
            <p:ph idx="1" type="body"/>
          </p:nvPr>
        </p:nvSpPr>
        <p:spPr>
          <a:xfrm>
            <a:off x="152400" y="4005950"/>
            <a:ext cx="4677600" cy="76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hu" sz="1200"/>
              <a:t>Az épülő Sólyomkővári Tábor</a:t>
            </a:r>
            <a:endParaRPr b="1" sz="1200"/>
          </a:p>
        </p:txBody>
      </p:sp>
      <p:sp>
        <p:nvSpPr>
          <p:cNvPr id="258" name="Google Shape;258;p24"/>
          <p:cNvSpPr txBox="1"/>
          <p:nvPr/>
        </p:nvSpPr>
        <p:spPr>
          <a:xfrm>
            <a:off x="4991050" y="4007025"/>
            <a:ext cx="3823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hu" sz="1200">
                <a:solidFill>
                  <a:schemeClr val="dk2"/>
                </a:solidFill>
                <a:latin typeface="Open Sans"/>
                <a:ea typeface="Open Sans"/>
                <a:cs typeface="Open Sans"/>
                <a:sym typeface="Open Sans"/>
              </a:rPr>
              <a:t>Az épülő Cserepka János Oktatási Központ Szilágyballán</a:t>
            </a:r>
            <a:endParaRPr b="1" sz="1200">
              <a:solidFill>
                <a:schemeClr val="dk2"/>
              </a:solidFill>
              <a:latin typeface="Open Sans"/>
              <a:ea typeface="Open Sans"/>
              <a:cs typeface="Open Sans"/>
              <a:sym typeface="Open Sans"/>
            </a:endParaRPr>
          </a:p>
        </p:txBody>
      </p:sp>
      <p:pic>
        <p:nvPicPr>
          <p:cNvPr id="259" name="Google Shape;259;p24"/>
          <p:cNvPicPr preferRelativeResize="0"/>
          <p:nvPr/>
        </p:nvPicPr>
        <p:blipFill>
          <a:blip r:embed="rId3">
            <a:alphaModFix/>
          </a:blip>
          <a:stretch>
            <a:fillRect/>
          </a:stretch>
        </p:blipFill>
        <p:spPr>
          <a:xfrm>
            <a:off x="152400" y="1304825"/>
            <a:ext cx="3887450" cy="2548725"/>
          </a:xfrm>
          <a:prstGeom prst="rect">
            <a:avLst/>
          </a:prstGeom>
          <a:noFill/>
          <a:ln>
            <a:noFill/>
          </a:ln>
        </p:spPr>
      </p:pic>
      <p:pic>
        <p:nvPicPr>
          <p:cNvPr id="260" name="Google Shape;260;p24"/>
          <p:cNvPicPr preferRelativeResize="0"/>
          <p:nvPr/>
        </p:nvPicPr>
        <p:blipFill>
          <a:blip r:embed="rId4">
            <a:alphaModFix/>
          </a:blip>
          <a:stretch>
            <a:fillRect/>
          </a:stretch>
        </p:blipFill>
        <p:spPr>
          <a:xfrm>
            <a:off x="4192250" y="1304825"/>
            <a:ext cx="4799349" cy="24985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5"/>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Erdély</a:t>
            </a:r>
            <a:endParaRPr/>
          </a:p>
        </p:txBody>
      </p:sp>
      <p:sp>
        <p:nvSpPr>
          <p:cNvPr id="266" name="Google Shape;266;p25"/>
          <p:cNvSpPr txBox="1"/>
          <p:nvPr>
            <p:ph idx="1" type="body"/>
          </p:nvPr>
        </p:nvSpPr>
        <p:spPr>
          <a:xfrm>
            <a:off x="152400" y="4234225"/>
            <a:ext cx="8995800" cy="620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hu" sz="1400"/>
              <a:t>Lelkimunkás-képző konferencia Szilágyperecsenben és Lelkipásztorok konfrenenciája Kolozsváron </a:t>
            </a:r>
            <a:endParaRPr b="1" sz="1400"/>
          </a:p>
          <a:p>
            <a:pPr indent="0" lvl="0" marL="0" rtl="0" algn="l">
              <a:lnSpc>
                <a:spcPct val="100000"/>
              </a:lnSpc>
              <a:spcBef>
                <a:spcPts val="0"/>
              </a:spcBef>
              <a:spcAft>
                <a:spcPts val="0"/>
              </a:spcAft>
              <a:buNone/>
            </a:pPr>
            <a:r>
              <a:t/>
            </a:r>
            <a:endParaRPr b="1" sz="1400"/>
          </a:p>
          <a:p>
            <a:pPr indent="0" lvl="0" marL="0" rtl="0" algn="l">
              <a:lnSpc>
                <a:spcPct val="100000"/>
              </a:lnSpc>
              <a:spcBef>
                <a:spcPts val="0"/>
              </a:spcBef>
              <a:spcAft>
                <a:spcPts val="0"/>
              </a:spcAft>
              <a:buSzPts val="1800"/>
              <a:buNone/>
            </a:pPr>
            <a:r>
              <a:t/>
            </a:r>
            <a:endParaRPr b="1" sz="1400"/>
          </a:p>
        </p:txBody>
      </p:sp>
      <p:pic>
        <p:nvPicPr>
          <p:cNvPr id="267" name="Google Shape;267;p25"/>
          <p:cNvPicPr preferRelativeResize="0"/>
          <p:nvPr/>
        </p:nvPicPr>
        <p:blipFill>
          <a:blip r:embed="rId3">
            <a:alphaModFix/>
          </a:blip>
          <a:stretch>
            <a:fillRect/>
          </a:stretch>
        </p:blipFill>
        <p:spPr>
          <a:xfrm>
            <a:off x="152400" y="1304825"/>
            <a:ext cx="5666203" cy="2777000"/>
          </a:xfrm>
          <a:prstGeom prst="rect">
            <a:avLst/>
          </a:prstGeom>
          <a:noFill/>
          <a:ln>
            <a:noFill/>
          </a:ln>
        </p:spPr>
      </p:pic>
      <p:pic>
        <p:nvPicPr>
          <p:cNvPr id="268" name="Google Shape;268;p25"/>
          <p:cNvPicPr preferRelativeResize="0"/>
          <p:nvPr/>
        </p:nvPicPr>
        <p:blipFill>
          <a:blip r:embed="rId4">
            <a:alphaModFix/>
          </a:blip>
          <a:stretch>
            <a:fillRect/>
          </a:stretch>
        </p:blipFill>
        <p:spPr>
          <a:xfrm>
            <a:off x="5971003" y="1304825"/>
            <a:ext cx="3020596" cy="201123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3"/>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hu" sz="2000"/>
              <a:t>Hálaadás:</a:t>
            </a:r>
            <a:endParaRPr b="1" sz="2000"/>
          </a:p>
          <a:p>
            <a:pPr indent="0" lvl="0" marL="0" rtl="0" algn="just">
              <a:lnSpc>
                <a:spcPct val="115000"/>
              </a:lnSpc>
              <a:spcBef>
                <a:spcPts val="1200"/>
              </a:spcBef>
              <a:spcAft>
                <a:spcPts val="0"/>
              </a:spcAft>
              <a:buSzPts val="1800"/>
              <a:buNone/>
            </a:pPr>
            <a:r>
              <a:rPr lang="hu" sz="1600"/>
              <a:t>Két</a:t>
            </a:r>
            <a:r>
              <a:rPr lang="hu" sz="1600"/>
              <a:t> </a:t>
            </a:r>
            <a:r>
              <a:rPr b="1" lang="hu" sz="1600"/>
              <a:t>új gyülekezet alakult</a:t>
            </a:r>
            <a:r>
              <a:rPr lang="hu" sz="1600"/>
              <a:t>! A Szőlőtő Baptista Gyülekezet Kecskeméten és a BP18 gyülekezetplántálás Pestszentimrén. Továbbra is kiemelten fontos célunk az új gyülekezetek alakulása.</a:t>
            </a:r>
            <a:endParaRPr sz="1600"/>
          </a:p>
          <a:p>
            <a:pPr indent="0" lvl="0" marL="0" rtl="0" algn="just">
              <a:lnSpc>
                <a:spcPct val="115000"/>
              </a:lnSpc>
              <a:spcBef>
                <a:spcPts val="1200"/>
              </a:spcBef>
              <a:spcAft>
                <a:spcPts val="0"/>
              </a:spcAft>
              <a:buSzPts val="1800"/>
              <a:buNone/>
            </a:pPr>
            <a:r>
              <a:rPr b="1" lang="hu" sz="1600"/>
              <a:t>Öt</a:t>
            </a:r>
            <a:r>
              <a:rPr b="1" lang="hu" sz="1600"/>
              <a:t> új lelkipásztort és egy evangélistát avattunk fel és állítottunk szolgálatba!</a:t>
            </a:r>
            <a:r>
              <a:rPr lang="hu" sz="1600"/>
              <a:t> </a:t>
            </a:r>
            <a:r>
              <a:rPr lang="hu" sz="1600"/>
              <a:t>Hálásak</a:t>
            </a:r>
            <a:r>
              <a:rPr lang="hu" sz="1600"/>
              <a:t> vagyunk az új szolgatársakért! </a:t>
            </a:r>
            <a:endParaRPr sz="1600"/>
          </a:p>
          <a:p>
            <a:pPr indent="0" lvl="0" marL="0" rtl="0" algn="just">
              <a:lnSpc>
                <a:spcPct val="115000"/>
              </a:lnSpc>
              <a:spcBef>
                <a:spcPts val="1200"/>
              </a:spcBef>
              <a:spcAft>
                <a:spcPts val="1200"/>
              </a:spcAft>
              <a:buSzPts val="1800"/>
              <a:buNone/>
            </a:pPr>
            <a:r>
              <a:rPr b="1" lang="hu" sz="1600"/>
              <a:t>17 lelkipásztor szakos hallgató tanul a Baptista Teológiai Akadémián</a:t>
            </a:r>
            <a:r>
              <a:rPr lang="hu" sz="1600"/>
              <a:t>, hálásak vagyunk, hogy Isten új pásztorokat hív el a szolgálatba. </a:t>
            </a:r>
            <a:endParaRPr sz="1600"/>
          </a:p>
        </p:txBody>
      </p:sp>
      <p:sp>
        <p:nvSpPr>
          <p:cNvPr id="84" name="Google Shape;84;p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Magyarország - imatémák</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Vajdaság</a:t>
            </a:r>
            <a:endParaRPr/>
          </a:p>
        </p:txBody>
      </p:sp>
      <p:sp>
        <p:nvSpPr>
          <p:cNvPr id="274" name="Google Shape;274;p26"/>
          <p:cNvSpPr txBox="1"/>
          <p:nvPr>
            <p:ph idx="1" type="body"/>
          </p:nvPr>
        </p:nvSpPr>
        <p:spPr>
          <a:xfrm>
            <a:off x="311700" y="1152425"/>
            <a:ext cx="8520600" cy="3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hu" sz="1600"/>
              <a:t>Fordítsd jóra sorsunkat, URam, a délvidéki kiszáradt patakmedrekhez hasonlóan! Akik könnyezve vetettek, ujjongva arassanak! Aki sírva indul, mikor vetőmagját viszi, ujjongva érkezzék, ha kévéit hozza!</a:t>
            </a:r>
            <a:endParaRPr b="1" sz="1600"/>
          </a:p>
          <a:p>
            <a:pPr indent="0" lvl="0" marL="0" rtl="0" algn="ctr">
              <a:spcBef>
                <a:spcPts val="0"/>
              </a:spcBef>
              <a:spcAft>
                <a:spcPts val="0"/>
              </a:spcAft>
              <a:buNone/>
            </a:pPr>
            <a:r>
              <a:rPr b="1" lang="hu" sz="1600"/>
              <a:t> Zsolt 126, 4-6</a:t>
            </a:r>
            <a:endParaRPr b="1" sz="1600"/>
          </a:p>
          <a:p>
            <a:pPr indent="0" lvl="0" marL="0" rtl="0" algn="just">
              <a:lnSpc>
                <a:spcPct val="115000"/>
              </a:lnSpc>
              <a:spcBef>
                <a:spcPts val="0"/>
              </a:spcBef>
              <a:spcAft>
                <a:spcPts val="0"/>
              </a:spcAft>
              <a:buSzPts val="1800"/>
              <a:buNone/>
            </a:pPr>
            <a:r>
              <a:t/>
            </a:r>
            <a:endParaRPr b="1" sz="1400"/>
          </a:p>
          <a:p>
            <a:pPr indent="0" lvl="0" marL="0" rtl="0" algn="just">
              <a:lnSpc>
                <a:spcPct val="115000"/>
              </a:lnSpc>
              <a:spcBef>
                <a:spcPts val="0"/>
              </a:spcBef>
              <a:spcAft>
                <a:spcPts val="0"/>
              </a:spcAft>
              <a:buSzPts val="1800"/>
              <a:buNone/>
            </a:pPr>
            <a:r>
              <a:rPr b="1" lang="hu" sz="1400"/>
              <a:t>Izrael déli részén található Negev sivatagban lévő patakok kiszáradtak a nyári hőségben, minden kiégett. Az élet jelei megszűnni látszanak. Vannak bizonyos élőlények, melyek túlélésre rendezkednek be, megpróbálják átvészelni az ilyen időszakot, de aztán megjön a korai és kései eső, és mindent megváltoztat. A fenti zsoltárban a zarándokok azt kérték az Úrtól, hogy sorsukat, életüket, amely a kiszáradt patakmederhez volt hasonló, az Úr változtassa virágzóvá és gyümölcsözővé, mint ahogy az áldást hozó eső gyönyörű zölddé festi a sivár, szürke tájat.  A mi kérésünk is ez, és akár könnyezve és sírva vetjük is az ige magvait, mégis részesülhessünk,  az aratók örömében! Hálásak vagyunk, hogy itt a délvidéken, tapasztalhatjuk az Úr jelenlétét és megtartó kegyelmét!</a:t>
            </a:r>
            <a:endParaRPr b="1" sz="1400"/>
          </a:p>
          <a:p>
            <a:pPr indent="0" lvl="0" marL="0" rtl="0" algn="just">
              <a:lnSpc>
                <a:spcPct val="115000"/>
              </a:lnSpc>
              <a:spcBef>
                <a:spcPts val="0"/>
              </a:spcBef>
              <a:spcAft>
                <a:spcPts val="0"/>
              </a:spcAft>
              <a:buSzPts val="1800"/>
              <a:buNone/>
            </a:pPr>
            <a:r>
              <a:t/>
            </a:r>
            <a:endParaRPr b="1" sz="1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7"/>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Vajdaság</a:t>
            </a:r>
            <a:endParaRPr/>
          </a:p>
        </p:txBody>
      </p:sp>
      <p:sp>
        <p:nvSpPr>
          <p:cNvPr id="280" name="Google Shape;280;p27"/>
          <p:cNvSpPr txBox="1"/>
          <p:nvPr>
            <p:ph idx="1" type="body"/>
          </p:nvPr>
        </p:nvSpPr>
        <p:spPr>
          <a:xfrm>
            <a:off x="311700" y="1152425"/>
            <a:ext cx="8520600" cy="3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hu" sz="1600"/>
              <a:t>Hálásak vagyunk: </a:t>
            </a:r>
            <a:endParaRPr b="1" sz="1600"/>
          </a:p>
          <a:p>
            <a:pPr indent="0" lvl="0" marL="0" rtl="0" algn="l">
              <a:spcBef>
                <a:spcPts val="0"/>
              </a:spcBef>
              <a:spcAft>
                <a:spcPts val="0"/>
              </a:spcAft>
              <a:buNone/>
            </a:pPr>
            <a:r>
              <a:t/>
            </a:r>
            <a:endParaRPr b="1" sz="600"/>
          </a:p>
          <a:p>
            <a:pPr indent="-323850" lvl="0" marL="457200" rtl="0" algn="l">
              <a:spcBef>
                <a:spcPts val="0"/>
              </a:spcBef>
              <a:spcAft>
                <a:spcPts val="0"/>
              </a:spcAft>
              <a:buSzPts val="1500"/>
              <a:buChar char="-"/>
            </a:pPr>
            <a:r>
              <a:rPr b="1" lang="hu" sz="1500"/>
              <a:t>Bemerítkezőkért</a:t>
            </a:r>
            <a:endParaRPr b="1" sz="1500"/>
          </a:p>
          <a:p>
            <a:pPr indent="-323850" lvl="0" marL="457200" rtl="0" algn="l">
              <a:spcBef>
                <a:spcPts val="0"/>
              </a:spcBef>
              <a:spcAft>
                <a:spcPts val="0"/>
              </a:spcAft>
              <a:buSzPts val="1500"/>
              <a:buChar char="-"/>
            </a:pPr>
            <a:r>
              <a:rPr b="1" lang="hu" sz="1500"/>
              <a:t>Fiatalokért, akik eltökéltek az Úr követésében és, hogy itt szeretnék szolgálni az Urat. </a:t>
            </a:r>
            <a:endParaRPr b="1" sz="1500"/>
          </a:p>
          <a:p>
            <a:pPr indent="-323850" lvl="0" marL="457200" rtl="0" algn="l">
              <a:spcBef>
                <a:spcPts val="0"/>
              </a:spcBef>
              <a:spcAft>
                <a:spcPts val="0"/>
              </a:spcAft>
              <a:buSzPts val="1500"/>
              <a:buChar char="-"/>
            </a:pPr>
            <a:r>
              <a:rPr b="1" lang="hu" sz="1500"/>
              <a:t>Gyerekek között végzett munkáért, a gyerek táborokért és a szolgálókért, akik ebben a szolgálatban hűségesen helyt állnak. </a:t>
            </a:r>
            <a:endParaRPr b="1" sz="1500"/>
          </a:p>
          <a:p>
            <a:pPr indent="-323850" lvl="0" marL="457200" rtl="0" algn="l">
              <a:spcBef>
                <a:spcPts val="0"/>
              </a:spcBef>
              <a:spcAft>
                <a:spcPts val="0"/>
              </a:spcAft>
              <a:buSzPts val="1500"/>
              <a:buChar char="-"/>
            </a:pPr>
            <a:r>
              <a:rPr b="1" lang="hu" sz="1500"/>
              <a:t>A Bibliaiskola tanulóiért és tanáraiért.</a:t>
            </a:r>
            <a:endParaRPr b="1" sz="1500"/>
          </a:p>
          <a:p>
            <a:pPr indent="-323850" lvl="0" marL="457200" rtl="0" algn="l">
              <a:spcBef>
                <a:spcPts val="0"/>
              </a:spcBef>
              <a:spcAft>
                <a:spcPts val="0"/>
              </a:spcAft>
              <a:buSzPts val="1500"/>
              <a:buChar char="-"/>
            </a:pPr>
            <a:r>
              <a:rPr b="1" lang="hu" sz="1500"/>
              <a:t>Bibliamúzeumért, melyet egyre többen láttak már.</a:t>
            </a:r>
            <a:endParaRPr b="1" sz="1500"/>
          </a:p>
          <a:p>
            <a:pPr indent="-323850" lvl="0" marL="457200" rtl="0" algn="l">
              <a:spcBef>
                <a:spcPts val="0"/>
              </a:spcBef>
              <a:spcAft>
                <a:spcPts val="0"/>
              </a:spcAft>
              <a:buSzPts val="1500"/>
              <a:buChar char="-"/>
            </a:pPr>
            <a:r>
              <a:rPr b="1" lang="hu" sz="1500"/>
              <a:t>Foltvarró csoportért áldott szolgálat a nők között</a:t>
            </a:r>
            <a:endParaRPr b="1" sz="1500"/>
          </a:p>
          <a:p>
            <a:pPr indent="-323850" lvl="0" marL="457200" rtl="0" algn="l">
              <a:spcBef>
                <a:spcPts val="0"/>
              </a:spcBef>
              <a:spcAft>
                <a:spcPts val="0"/>
              </a:spcAft>
              <a:buSzPts val="1500"/>
              <a:buChar char="-"/>
            </a:pPr>
            <a:r>
              <a:rPr b="1" lang="hu" sz="1500"/>
              <a:t>Barátkozókért, a bemerítkezésre készülőkért</a:t>
            </a:r>
            <a:endParaRPr b="1" sz="1500"/>
          </a:p>
          <a:p>
            <a:pPr indent="0" lvl="0" marL="0" rtl="0" algn="l">
              <a:spcBef>
                <a:spcPts val="0"/>
              </a:spcBef>
              <a:spcAft>
                <a:spcPts val="0"/>
              </a:spcAft>
              <a:buNone/>
            </a:pPr>
            <a:r>
              <a:rPr b="1" lang="hu" sz="1500"/>
              <a:t>    -    Bácskossuthfalván  jól működő felekezetközi női körökért</a:t>
            </a:r>
            <a:endParaRPr b="1" sz="1500"/>
          </a:p>
          <a:p>
            <a:pPr indent="0" lvl="0" marL="0" rtl="0" algn="l">
              <a:lnSpc>
                <a:spcPct val="115000"/>
              </a:lnSpc>
              <a:spcBef>
                <a:spcPts val="0"/>
              </a:spcBef>
              <a:spcAft>
                <a:spcPts val="0"/>
              </a:spcAft>
              <a:buSzPts val="1800"/>
              <a:buNone/>
            </a:pPr>
            <a:r>
              <a:t/>
            </a:r>
            <a:endParaRPr b="1" sz="1600"/>
          </a:p>
          <a:p>
            <a:pPr indent="0" lvl="0" marL="0" rtl="0" algn="l">
              <a:lnSpc>
                <a:spcPct val="115000"/>
              </a:lnSpc>
              <a:spcBef>
                <a:spcPts val="0"/>
              </a:spcBef>
              <a:spcAft>
                <a:spcPts val="0"/>
              </a:spcAft>
              <a:buSzPts val="1800"/>
              <a:buNone/>
            </a:pPr>
            <a:r>
              <a:t/>
            </a:r>
            <a:endParaRPr b="1" sz="1600"/>
          </a:p>
          <a:p>
            <a:pPr indent="0" lvl="0" marL="0" rtl="0" algn="l">
              <a:lnSpc>
                <a:spcPct val="115000"/>
              </a:lnSpc>
              <a:spcBef>
                <a:spcPts val="0"/>
              </a:spcBef>
              <a:spcAft>
                <a:spcPts val="0"/>
              </a:spcAft>
              <a:buSzPts val="1800"/>
              <a:buNone/>
            </a:pPr>
            <a:r>
              <a:t/>
            </a:r>
            <a:endParaRPr b="1" sz="1600"/>
          </a:p>
          <a:p>
            <a:pPr indent="0" lvl="0" marL="0" rtl="0" algn="ctr">
              <a:lnSpc>
                <a:spcPct val="115000"/>
              </a:lnSpc>
              <a:spcBef>
                <a:spcPts val="0"/>
              </a:spcBef>
              <a:spcAft>
                <a:spcPts val="0"/>
              </a:spcAft>
              <a:buSzPts val="1800"/>
              <a:buNone/>
            </a:pPr>
            <a:r>
              <a:rPr b="1" lang="hu" sz="1600"/>
              <a:t>Dicsőítés</a:t>
            </a:r>
            <a:endParaRPr b="1" sz="1600"/>
          </a:p>
          <a:p>
            <a:pPr indent="0" lvl="0" marL="0" rtl="0" algn="l">
              <a:lnSpc>
                <a:spcPct val="115000"/>
              </a:lnSpc>
              <a:spcBef>
                <a:spcPts val="0"/>
              </a:spcBef>
              <a:spcAft>
                <a:spcPts val="0"/>
              </a:spcAft>
              <a:buSzPts val="1800"/>
              <a:buNone/>
            </a:pPr>
            <a:r>
              <a:rPr b="1" lang="hu" sz="1400"/>
              <a:t>Dicsőitjük az Úrat, aki minden körülmények között kezében tartja a dolgokat, és mindent az Őt szeretők javára fordítja.  </a:t>
            </a:r>
            <a:endParaRPr b="1" sz="1400"/>
          </a:p>
          <a:p>
            <a:pPr indent="0" lvl="0" marL="0" rtl="0" algn="l">
              <a:lnSpc>
                <a:spcPct val="115000"/>
              </a:lnSpc>
              <a:spcBef>
                <a:spcPts val="0"/>
              </a:spcBef>
              <a:spcAft>
                <a:spcPts val="0"/>
              </a:spcAft>
              <a:buSzPts val="1800"/>
              <a:buNone/>
            </a:pPr>
            <a:r>
              <a:rPr b="1" lang="hu" sz="1400"/>
              <a:t>Dícsőítjük őt a megtartásért, és azért, mert még terve van velünk.</a:t>
            </a:r>
            <a:endParaRPr b="1" sz="21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b497cb0d67_0_3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Vajdaság</a:t>
            </a:r>
            <a:endParaRPr/>
          </a:p>
        </p:txBody>
      </p:sp>
      <p:sp>
        <p:nvSpPr>
          <p:cNvPr id="286" name="Google Shape;286;g2b497cb0d67_0_32"/>
          <p:cNvSpPr txBox="1"/>
          <p:nvPr>
            <p:ph idx="1" type="body"/>
          </p:nvPr>
        </p:nvSpPr>
        <p:spPr>
          <a:xfrm>
            <a:off x="311700" y="1152425"/>
            <a:ext cx="8520600" cy="3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hu" sz="1500"/>
              <a:t>Kérjük az Urat:</a:t>
            </a:r>
            <a:br>
              <a:rPr b="1" lang="hu" sz="1500"/>
            </a:br>
            <a:endParaRPr b="1" sz="1300"/>
          </a:p>
          <a:p>
            <a:pPr indent="0" lvl="0" marL="0" rtl="0" algn="l">
              <a:spcBef>
                <a:spcPts val="0"/>
              </a:spcBef>
              <a:spcAft>
                <a:spcPts val="0"/>
              </a:spcAft>
              <a:buNone/>
            </a:pPr>
            <a:r>
              <a:rPr b="1" lang="hu" sz="1500"/>
              <a:t>- hogy adjon erőt és kitartást a magvetésben, még akkor is ha, az könnyezve, nehézségek közepette kell tennünk. Segítsen bennünket, hogy a nehézségeken túl láthassuk a betakarítás áldásat és átéljük annak örömét!</a:t>
            </a:r>
            <a:endParaRPr b="1" sz="1500"/>
          </a:p>
          <a:p>
            <a:pPr indent="0" lvl="0" marL="0" rtl="0" algn="l">
              <a:spcBef>
                <a:spcPts val="0"/>
              </a:spcBef>
              <a:spcAft>
                <a:spcPts val="0"/>
              </a:spcAft>
              <a:buNone/>
            </a:pPr>
            <a:r>
              <a:t/>
            </a:r>
            <a:endParaRPr b="1" sz="100"/>
          </a:p>
          <a:p>
            <a:pPr indent="0" lvl="0" marL="0" rtl="0" algn="l">
              <a:spcBef>
                <a:spcPts val="0"/>
              </a:spcBef>
              <a:spcAft>
                <a:spcPts val="0"/>
              </a:spcAft>
              <a:buNone/>
            </a:pPr>
            <a:r>
              <a:rPr b="1" lang="hu" sz="1500"/>
              <a:t>- hogy gyógyítsa meg betegeinket! Több testvér életében engedett meg az Úr nagyon súlyos betegséget.</a:t>
            </a:r>
            <a:endParaRPr b="1" sz="1500"/>
          </a:p>
          <a:p>
            <a:pPr indent="0" lvl="0" marL="0" rtl="0" algn="l">
              <a:spcBef>
                <a:spcPts val="0"/>
              </a:spcBef>
              <a:spcAft>
                <a:spcPts val="0"/>
              </a:spcAft>
              <a:buNone/>
            </a:pPr>
            <a:r>
              <a:t/>
            </a:r>
            <a:endParaRPr b="1" sz="100"/>
          </a:p>
          <a:p>
            <a:pPr indent="0" lvl="0" marL="0" rtl="0" algn="l">
              <a:spcBef>
                <a:spcPts val="0"/>
              </a:spcBef>
              <a:spcAft>
                <a:spcPts val="0"/>
              </a:spcAft>
              <a:buNone/>
            </a:pPr>
            <a:r>
              <a:rPr b="1" lang="hu" sz="1500"/>
              <a:t>- hogy a megfáradtakat, akik belefáradtak a szolgálatba vagy az élet gondjaiba, újítsa meg az Úr. </a:t>
            </a:r>
            <a:endParaRPr b="1" sz="1500"/>
          </a:p>
          <a:p>
            <a:pPr indent="0" lvl="0" marL="0" rtl="0" algn="l">
              <a:spcBef>
                <a:spcPts val="0"/>
              </a:spcBef>
              <a:spcAft>
                <a:spcPts val="0"/>
              </a:spcAft>
              <a:buNone/>
            </a:pPr>
            <a:r>
              <a:t/>
            </a:r>
            <a:endParaRPr b="1" sz="100"/>
          </a:p>
          <a:p>
            <a:pPr indent="0" lvl="0" marL="0" rtl="0" algn="l">
              <a:spcBef>
                <a:spcPts val="0"/>
              </a:spcBef>
              <a:spcAft>
                <a:spcPts val="0"/>
              </a:spcAft>
              <a:buNone/>
            </a:pPr>
            <a:r>
              <a:rPr b="1" lang="hu" sz="1500"/>
              <a:t>- hogy biztosítsa a folyamatos karitatív munkát, amit önerőből nem tudnánk végezni.</a:t>
            </a:r>
            <a:endParaRPr b="1" sz="1500"/>
          </a:p>
          <a:p>
            <a:pPr indent="0" lvl="0" marL="0" rtl="0" algn="l">
              <a:spcBef>
                <a:spcPts val="0"/>
              </a:spcBef>
              <a:spcAft>
                <a:spcPts val="0"/>
              </a:spcAft>
              <a:buNone/>
            </a:pPr>
            <a:r>
              <a:t/>
            </a:r>
            <a:endParaRPr b="1" sz="100"/>
          </a:p>
          <a:p>
            <a:pPr indent="0" lvl="0" marL="0" rtl="0" algn="l">
              <a:spcBef>
                <a:spcPts val="0"/>
              </a:spcBef>
              <a:spcAft>
                <a:spcPts val="0"/>
              </a:spcAft>
              <a:buNone/>
            </a:pPr>
            <a:r>
              <a:rPr b="1" lang="hu" sz="1500"/>
              <a:t>- hogy adjon elégséges erőt az egyre nagyobb válságokban való igaz megoldásokért.</a:t>
            </a:r>
            <a:endParaRPr b="1" sz="2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8"/>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Vajdaság</a:t>
            </a:r>
            <a:endParaRPr/>
          </a:p>
        </p:txBody>
      </p:sp>
      <p:sp>
        <p:nvSpPr>
          <p:cNvPr id="292" name="Google Shape;292;p28"/>
          <p:cNvSpPr txBox="1"/>
          <p:nvPr>
            <p:ph idx="1" type="body"/>
          </p:nvPr>
        </p:nvSpPr>
        <p:spPr>
          <a:xfrm>
            <a:off x="441725" y="3825375"/>
            <a:ext cx="2104800" cy="91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b="1" lang="hu" sz="1400"/>
              <a:t>Gyerekhét Csantavéren</a:t>
            </a:r>
            <a:endParaRPr b="1" sz="1400"/>
          </a:p>
        </p:txBody>
      </p:sp>
      <p:pic>
        <p:nvPicPr>
          <p:cNvPr id="293" name="Google Shape;293;p28"/>
          <p:cNvPicPr preferRelativeResize="0"/>
          <p:nvPr/>
        </p:nvPicPr>
        <p:blipFill>
          <a:blip r:embed="rId3">
            <a:alphaModFix/>
          </a:blip>
          <a:stretch>
            <a:fillRect/>
          </a:stretch>
        </p:blipFill>
        <p:spPr>
          <a:xfrm>
            <a:off x="2698925" y="445025"/>
            <a:ext cx="5728722" cy="42965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9"/>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Vajdaság</a:t>
            </a:r>
            <a:endParaRPr/>
          </a:p>
        </p:txBody>
      </p:sp>
      <p:pic>
        <p:nvPicPr>
          <p:cNvPr id="299" name="Google Shape;299;p29"/>
          <p:cNvPicPr preferRelativeResize="0"/>
          <p:nvPr/>
        </p:nvPicPr>
        <p:blipFill>
          <a:blip r:embed="rId3">
            <a:alphaModFix/>
          </a:blip>
          <a:stretch>
            <a:fillRect/>
          </a:stretch>
        </p:blipFill>
        <p:spPr>
          <a:xfrm>
            <a:off x="2939499" y="445025"/>
            <a:ext cx="5548923" cy="4161700"/>
          </a:xfrm>
          <a:prstGeom prst="rect">
            <a:avLst/>
          </a:prstGeom>
          <a:noFill/>
          <a:ln>
            <a:noFill/>
          </a:ln>
        </p:spPr>
      </p:pic>
      <p:sp>
        <p:nvSpPr>
          <p:cNvPr id="300" name="Google Shape;300;p29"/>
          <p:cNvSpPr txBox="1"/>
          <p:nvPr>
            <p:ph idx="1" type="body"/>
          </p:nvPr>
        </p:nvSpPr>
        <p:spPr>
          <a:xfrm>
            <a:off x="441725" y="3825375"/>
            <a:ext cx="2104800" cy="91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b="1" lang="hu" sz="1400"/>
              <a:t>Bemerítás</a:t>
            </a:r>
            <a:br>
              <a:rPr b="1" lang="hu" sz="1400"/>
            </a:br>
            <a:r>
              <a:rPr b="1" lang="hu" sz="1400"/>
              <a:t>Csantavéren</a:t>
            </a:r>
            <a:endParaRPr b="1" sz="1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b497cb0d67_0_44"/>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Vajdaság</a:t>
            </a:r>
            <a:endParaRPr/>
          </a:p>
        </p:txBody>
      </p:sp>
      <p:sp>
        <p:nvSpPr>
          <p:cNvPr id="306" name="Google Shape;306;g2b497cb0d67_0_44"/>
          <p:cNvSpPr txBox="1"/>
          <p:nvPr>
            <p:ph idx="1" type="body"/>
          </p:nvPr>
        </p:nvSpPr>
        <p:spPr>
          <a:xfrm>
            <a:off x="441725" y="3825375"/>
            <a:ext cx="2104800" cy="91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SzPts val="1800"/>
              <a:buNone/>
            </a:pPr>
            <a:r>
              <a:rPr b="1" lang="hu" sz="1400"/>
              <a:t>Bibliaiskola</a:t>
            </a:r>
            <a:br>
              <a:rPr b="1" lang="hu" sz="1400"/>
            </a:br>
            <a:r>
              <a:rPr b="1" lang="hu" sz="1400"/>
              <a:t>Csantavéren</a:t>
            </a:r>
            <a:endParaRPr b="1" sz="1400"/>
          </a:p>
        </p:txBody>
      </p:sp>
      <p:pic>
        <p:nvPicPr>
          <p:cNvPr id="307" name="Google Shape;307;g2b497cb0d67_0_44"/>
          <p:cNvPicPr preferRelativeResize="0"/>
          <p:nvPr/>
        </p:nvPicPr>
        <p:blipFill>
          <a:blip r:embed="rId3">
            <a:alphaModFix/>
          </a:blip>
          <a:stretch>
            <a:fillRect/>
          </a:stretch>
        </p:blipFill>
        <p:spPr>
          <a:xfrm>
            <a:off x="2706925" y="445025"/>
            <a:ext cx="5516626" cy="413747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0"/>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Felvidék</a:t>
            </a:r>
            <a:endParaRPr/>
          </a:p>
        </p:txBody>
      </p:sp>
      <p:sp>
        <p:nvSpPr>
          <p:cNvPr id="313" name="Google Shape;313;p30"/>
          <p:cNvSpPr txBox="1"/>
          <p:nvPr>
            <p:ph idx="1" type="body"/>
          </p:nvPr>
        </p:nvSpPr>
        <p:spPr>
          <a:xfrm>
            <a:off x="311700" y="920400"/>
            <a:ext cx="8520600" cy="33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hu" sz="2000"/>
              <a:t>Hála okok és imatémák: </a:t>
            </a:r>
            <a:endParaRPr b="1" sz="2000"/>
          </a:p>
          <a:p>
            <a:pPr indent="0" lvl="0" marL="0" rtl="0" algn="just">
              <a:spcBef>
                <a:spcPts val="1200"/>
              </a:spcBef>
              <a:spcAft>
                <a:spcPts val="0"/>
              </a:spcAft>
              <a:buNone/>
            </a:pPr>
            <a:r>
              <a:rPr b="1" lang="hu" sz="1600"/>
              <a:t>1. Hálásak vagyunk, hogy a misszió, ha lassan is, de halad, és vannak megtérők és bemerítkezők. Imádkozzunk az új tagjaink megerősödéséért, és a misszió további terjedéséért!</a:t>
            </a:r>
            <a:endParaRPr b="1" sz="1600"/>
          </a:p>
          <a:p>
            <a:pPr indent="0" lvl="0" marL="0" rtl="0" algn="just">
              <a:spcBef>
                <a:spcPts val="1200"/>
              </a:spcBef>
              <a:spcAft>
                <a:spcPts val="0"/>
              </a:spcAft>
              <a:buNone/>
            </a:pPr>
            <a:r>
              <a:rPr b="1" lang="hu" sz="1600"/>
              <a:t>2. Hálásak vagyunk, hogy sikerült nyáron gyermektábort szerveznünk, ami iránt kivülállók is érdeklődtek. Ennek is hála, hogy a vasárnapi iskola most újra elindulhatott. Imádkozzunk a tanítókért és a gyermekekért, hogy megismerhessék az Úr Jézust, mint Megváltójukat, és általuk a családjaik is!</a:t>
            </a:r>
            <a:endParaRPr b="1" sz="1600"/>
          </a:p>
          <a:p>
            <a:pPr indent="0" lvl="0" marL="0" rtl="0" algn="just">
              <a:lnSpc>
                <a:spcPct val="115000"/>
              </a:lnSpc>
              <a:spcBef>
                <a:spcPts val="1200"/>
              </a:spcBef>
              <a:spcAft>
                <a:spcPts val="0"/>
              </a:spcAft>
              <a:buSzPts val="1800"/>
              <a:buNone/>
            </a:pPr>
            <a:r>
              <a:t/>
            </a:r>
            <a:endParaRPr b="1" sz="1600"/>
          </a:p>
          <a:p>
            <a:pPr indent="0" lvl="0" marL="0" rtl="0" algn="just">
              <a:lnSpc>
                <a:spcPct val="115000"/>
              </a:lnSpc>
              <a:spcBef>
                <a:spcPts val="1200"/>
              </a:spcBef>
              <a:spcAft>
                <a:spcPts val="1200"/>
              </a:spcAft>
              <a:buSzPts val="1800"/>
              <a:buNone/>
            </a:pPr>
            <a:r>
              <a:t/>
            </a:r>
            <a:endParaRPr b="1" sz="1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Felvidék</a:t>
            </a:r>
            <a:endParaRPr/>
          </a:p>
        </p:txBody>
      </p:sp>
      <p:sp>
        <p:nvSpPr>
          <p:cNvPr id="319" name="Google Shape;319;p3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just">
              <a:spcBef>
                <a:spcPts val="1200"/>
              </a:spcBef>
              <a:spcAft>
                <a:spcPts val="0"/>
              </a:spcAft>
              <a:buNone/>
            </a:pPr>
            <a:r>
              <a:rPr b="1" lang="hu" sz="1600"/>
              <a:t>3. Hálásak vagyunk a működő ifiért és fiataljainkért, akiken látható a fejlődés és a szolgálat iránti készség. Imádkozzunk, hogy meg tudják állni a helyüket ebben a mai világban, iskolában, a mindennapokban, hogy bátran képviseljék Krisztust a közösségeikben! Nagyon örülünk annak, hogy a fiataljaink nagyon szépen együtt munkálkodnak az újjászületett más felekezető fiatalokkal is a magyar misszió területén!</a:t>
            </a:r>
            <a:endParaRPr b="1" sz="1600"/>
          </a:p>
          <a:p>
            <a:pPr indent="0" lvl="0" marL="0" rtl="0" algn="just">
              <a:spcBef>
                <a:spcPts val="1200"/>
              </a:spcBef>
              <a:spcAft>
                <a:spcPts val="0"/>
              </a:spcAft>
              <a:buNone/>
            </a:pPr>
            <a:r>
              <a:rPr b="1" lang="hu" sz="1600"/>
              <a:t>4. Hálásak vagyunk,  hogy a szórványainkban is lassú, de szép fejlődést tapasztalunk. Imádkozzunk, hogy ezek a kis, elszigetelt közösségek továbbra is erősödjenek is fejlődjenek! Imádkozzunk lelkipásztorunkért és a szolgáló testvérekért akik nagy területen végzik ezt a munkát!</a:t>
            </a:r>
            <a:endParaRPr b="1" sz="1600"/>
          </a:p>
          <a:p>
            <a:pPr indent="0" lvl="0" marL="0" rtl="0" algn="just">
              <a:lnSpc>
                <a:spcPct val="115000"/>
              </a:lnSpc>
              <a:spcBef>
                <a:spcPts val="1200"/>
              </a:spcBef>
              <a:spcAft>
                <a:spcPts val="0"/>
              </a:spcAft>
              <a:buSzPts val="1800"/>
              <a:buNone/>
            </a:pPr>
            <a:r>
              <a:t/>
            </a:r>
            <a:endParaRPr b="1" sz="1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2b497cb0d67_0_5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Felvidék</a:t>
            </a:r>
            <a:endParaRPr/>
          </a:p>
        </p:txBody>
      </p:sp>
      <p:sp>
        <p:nvSpPr>
          <p:cNvPr id="325" name="Google Shape;325;g2b497cb0d67_0_53"/>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just">
              <a:spcBef>
                <a:spcPts val="1200"/>
              </a:spcBef>
              <a:spcAft>
                <a:spcPts val="0"/>
              </a:spcAft>
              <a:buNone/>
            </a:pPr>
            <a:r>
              <a:rPr b="1" lang="hu" sz="1600"/>
              <a:t>5. Hálásak vagyunk a komáromi kétnyelvű gyülekezetért, ami szintén szépen fejlődik és munkáldodik. Jelenleg lelkipásztor nélkül vannak, imádkozzunk, hogy az Úr rendelje ki a megfelelő munkást a gyülekezet vezetésére!</a:t>
            </a:r>
            <a:endParaRPr b="1" sz="1600"/>
          </a:p>
          <a:p>
            <a:pPr indent="0" lvl="0" marL="0" rtl="0" algn="just">
              <a:spcBef>
                <a:spcPts val="1200"/>
              </a:spcBef>
              <a:spcAft>
                <a:spcPts val="0"/>
              </a:spcAft>
              <a:buNone/>
            </a:pPr>
            <a:r>
              <a:rPr b="1" lang="hu" sz="1600"/>
              <a:t>6. Gyülekezetünkben sokan vannak idősek és betegek, akik egyre ritkábban tudnak eljönni az istentiszteletekre. Hordozzuk kitartóan imában őket, és imádkozzunk hogy az Úr pedig szaporítsa a gyülekezetet új üdvözülőkkel!</a:t>
            </a:r>
            <a:endParaRPr b="1" sz="1600"/>
          </a:p>
          <a:p>
            <a:pPr indent="0" lvl="0" marL="0" rtl="0" algn="just">
              <a:lnSpc>
                <a:spcPct val="115000"/>
              </a:lnSpc>
              <a:spcBef>
                <a:spcPts val="1200"/>
              </a:spcBef>
              <a:spcAft>
                <a:spcPts val="0"/>
              </a:spcAft>
              <a:buSzPts val="1800"/>
              <a:buNone/>
            </a:pPr>
            <a:r>
              <a:t/>
            </a:r>
            <a:endParaRPr b="1" sz="1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4"/>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SzPts val="1800"/>
              <a:buNone/>
            </a:pPr>
            <a:r>
              <a:rPr b="1" lang="hu" sz="2000"/>
              <a:t>Hálaadás:</a:t>
            </a:r>
            <a:endParaRPr b="1" sz="2000"/>
          </a:p>
          <a:p>
            <a:pPr indent="0" lvl="0" marL="0" rtl="0" algn="just">
              <a:lnSpc>
                <a:spcPct val="115000"/>
              </a:lnSpc>
              <a:spcBef>
                <a:spcPts val="1200"/>
              </a:spcBef>
              <a:spcAft>
                <a:spcPts val="0"/>
              </a:spcAft>
              <a:buSzPts val="1800"/>
              <a:buNone/>
            </a:pPr>
            <a:r>
              <a:rPr b="1" lang="hu" sz="1600"/>
              <a:t>A Baptista500 emlékévben </a:t>
            </a:r>
            <a:r>
              <a:rPr lang="hu" sz="1600"/>
              <a:t>tudományos, közösség építő és evangélizációs rendezvényeket tartottunk. </a:t>
            </a:r>
            <a:endParaRPr sz="1600"/>
          </a:p>
          <a:p>
            <a:pPr indent="0" lvl="0" marL="0" rtl="0" algn="just">
              <a:lnSpc>
                <a:spcPct val="115000"/>
              </a:lnSpc>
              <a:spcBef>
                <a:spcPts val="1200"/>
              </a:spcBef>
              <a:spcAft>
                <a:spcPts val="0"/>
              </a:spcAft>
              <a:buSzPts val="1800"/>
              <a:buNone/>
            </a:pPr>
            <a:r>
              <a:rPr b="1" lang="hu" sz="1600"/>
              <a:t>Különösen hálásak vagyunk a Tovább Jézussal! arénás evangélizáción megtérő több száz emberért! Dicsőség értük az Úrnak! </a:t>
            </a:r>
            <a:endParaRPr b="1" sz="1600"/>
          </a:p>
          <a:p>
            <a:pPr indent="0" lvl="0" marL="0" rtl="0" algn="just">
              <a:lnSpc>
                <a:spcPct val="115000"/>
              </a:lnSpc>
              <a:spcBef>
                <a:spcPts val="1200"/>
              </a:spcBef>
              <a:spcAft>
                <a:spcPts val="1200"/>
              </a:spcAft>
              <a:buSzPts val="1800"/>
              <a:buNone/>
            </a:pPr>
            <a:r>
              <a:rPr b="1" lang="hu" sz="1600"/>
              <a:t>Átadásra került az új baptista </a:t>
            </a:r>
            <a:r>
              <a:rPr b="1" lang="hu" sz="1600"/>
              <a:t>egyház központ</a:t>
            </a:r>
            <a:r>
              <a:rPr b="1" lang="hu" sz="1600"/>
              <a:t>, a Baptista Ház,</a:t>
            </a:r>
            <a:r>
              <a:rPr lang="hu" sz="1600"/>
              <a:t> amit ünnepélyes keretek között adtunk át nemzetközi és hazai vendégek részvételével. </a:t>
            </a:r>
            <a:endParaRPr sz="1500">
              <a:latin typeface="Open Sans Medium"/>
              <a:ea typeface="Open Sans Medium"/>
              <a:cs typeface="Open Sans Medium"/>
              <a:sym typeface="Open Sans Medium"/>
            </a:endParaRPr>
          </a:p>
        </p:txBody>
      </p:sp>
      <p:sp>
        <p:nvSpPr>
          <p:cNvPr id="90" name="Google Shape;90;p4"/>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Magyarország - imatémák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5"/>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Magyarország - imatémák</a:t>
            </a:r>
            <a:endParaRPr/>
          </a:p>
        </p:txBody>
      </p:sp>
      <p:sp>
        <p:nvSpPr>
          <p:cNvPr id="96" name="Google Shape;96;p5"/>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hu" sz="2000">
                <a:latin typeface="Arial"/>
                <a:ea typeface="Arial"/>
                <a:cs typeface="Arial"/>
                <a:sym typeface="Arial"/>
              </a:rPr>
              <a:t>Kérések:</a:t>
            </a:r>
            <a:endParaRPr b="1" sz="2000">
              <a:latin typeface="Arial"/>
              <a:ea typeface="Arial"/>
              <a:cs typeface="Arial"/>
              <a:sym typeface="Arial"/>
            </a:endParaRPr>
          </a:p>
          <a:p>
            <a:pPr indent="-330200" lvl="0" marL="457200" rtl="0" algn="just">
              <a:lnSpc>
                <a:spcPct val="115000"/>
              </a:lnSpc>
              <a:spcBef>
                <a:spcPts val="1200"/>
              </a:spcBef>
              <a:spcAft>
                <a:spcPts val="0"/>
              </a:spcAft>
              <a:buSzPts val="1600"/>
              <a:buFont typeface="Arial"/>
              <a:buChar char="-"/>
            </a:pPr>
            <a:r>
              <a:rPr b="1" lang="hu" sz="1600">
                <a:latin typeface="Arial"/>
                <a:ea typeface="Arial"/>
                <a:cs typeface="Arial"/>
                <a:sym typeface="Arial"/>
              </a:rPr>
              <a:t>A Tovább Jézussal! arénás evangélizáción több százan döntöttek Jézus mellett. Imádkozzunk a megtérők lelki növekedéséért, meggyökereződésükért Krisztusban! </a:t>
            </a:r>
            <a:br>
              <a:rPr b="1" lang="hu" sz="1600">
                <a:latin typeface="Arial"/>
                <a:ea typeface="Arial"/>
                <a:cs typeface="Arial"/>
                <a:sym typeface="Arial"/>
              </a:rPr>
            </a:br>
            <a:endParaRPr b="1" sz="700">
              <a:latin typeface="Arial"/>
              <a:ea typeface="Arial"/>
              <a:cs typeface="Arial"/>
              <a:sym typeface="Arial"/>
            </a:endParaRPr>
          </a:p>
          <a:p>
            <a:pPr indent="-330200" lvl="0" marL="457200" rtl="0" algn="just">
              <a:lnSpc>
                <a:spcPct val="115000"/>
              </a:lnSpc>
              <a:spcBef>
                <a:spcPts val="0"/>
              </a:spcBef>
              <a:spcAft>
                <a:spcPts val="0"/>
              </a:spcAft>
              <a:buSzPts val="1600"/>
              <a:buFont typeface="Arial"/>
              <a:buChar char="-"/>
            </a:pPr>
            <a:r>
              <a:rPr b="1" lang="hu" sz="1600">
                <a:latin typeface="Arial"/>
                <a:ea typeface="Arial"/>
                <a:cs typeface="Arial"/>
                <a:sym typeface="Arial"/>
              </a:rPr>
              <a:t>Hívjon el Isten munkásokat az aratásba! Továbbra is nagy szükség van gyermek- és ifjúsági misszió munkásokra, </a:t>
            </a:r>
            <a:r>
              <a:rPr b="1" lang="hu" sz="1600">
                <a:latin typeface="Arial"/>
                <a:ea typeface="Arial"/>
                <a:cs typeface="Arial"/>
                <a:sym typeface="Arial"/>
              </a:rPr>
              <a:t>evangélistákra</a:t>
            </a:r>
            <a:r>
              <a:rPr b="1" lang="hu" sz="1600">
                <a:latin typeface="Arial"/>
                <a:ea typeface="Arial"/>
                <a:cs typeface="Arial"/>
                <a:sym typeface="Arial"/>
              </a:rPr>
              <a:t>, gyülekezetplántálásban szolgáló testvérekere és lelkipásztorokra.</a:t>
            </a:r>
            <a:br>
              <a:rPr b="1" lang="hu" sz="1600">
                <a:latin typeface="Arial"/>
                <a:ea typeface="Arial"/>
                <a:cs typeface="Arial"/>
                <a:sym typeface="Arial"/>
              </a:rPr>
            </a:br>
            <a:r>
              <a:rPr lang="hu" sz="700">
                <a:latin typeface="Arial"/>
                <a:ea typeface="Arial"/>
                <a:cs typeface="Arial"/>
                <a:sym typeface="Arial"/>
              </a:rPr>
              <a:t> </a:t>
            </a:r>
            <a:endParaRPr sz="700">
              <a:latin typeface="Arial"/>
              <a:ea typeface="Arial"/>
              <a:cs typeface="Arial"/>
              <a:sym typeface="Arial"/>
            </a:endParaRPr>
          </a:p>
          <a:p>
            <a:pPr indent="-330200" lvl="0" marL="457200" rtl="0" algn="just">
              <a:lnSpc>
                <a:spcPct val="115000"/>
              </a:lnSpc>
              <a:spcBef>
                <a:spcPts val="0"/>
              </a:spcBef>
              <a:spcAft>
                <a:spcPts val="0"/>
              </a:spcAft>
              <a:buSzPts val="1600"/>
              <a:buChar char="-"/>
            </a:pPr>
            <a:r>
              <a:rPr b="1" lang="hu" sz="1600"/>
              <a:t>Szülessenek új gyülekezetek és terjedjen az Isten országa!</a:t>
            </a:r>
            <a:endParaRPr b="1"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Magyarország</a:t>
            </a:r>
            <a:endParaRPr/>
          </a:p>
        </p:txBody>
      </p:sp>
      <p:sp>
        <p:nvSpPr>
          <p:cNvPr id="102" name="Google Shape;102;p6"/>
          <p:cNvSpPr txBox="1"/>
          <p:nvPr>
            <p:ph idx="1" type="body"/>
          </p:nvPr>
        </p:nvSpPr>
        <p:spPr>
          <a:xfrm>
            <a:off x="311700" y="4202300"/>
            <a:ext cx="3879000" cy="42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hu" sz="1400"/>
              <a:t>A Baptista Ház átadó ünnepsége </a:t>
            </a:r>
            <a:endParaRPr b="1" sz="1400"/>
          </a:p>
        </p:txBody>
      </p:sp>
      <p:pic>
        <p:nvPicPr>
          <p:cNvPr id="103" name="Google Shape;103;p6"/>
          <p:cNvPicPr preferRelativeResize="0"/>
          <p:nvPr/>
        </p:nvPicPr>
        <p:blipFill>
          <a:blip r:embed="rId3">
            <a:alphaModFix/>
          </a:blip>
          <a:stretch>
            <a:fillRect/>
          </a:stretch>
        </p:blipFill>
        <p:spPr>
          <a:xfrm>
            <a:off x="311700" y="1272975"/>
            <a:ext cx="4395064" cy="2929324"/>
          </a:xfrm>
          <a:prstGeom prst="rect">
            <a:avLst/>
          </a:prstGeom>
          <a:noFill/>
          <a:ln>
            <a:noFill/>
          </a:ln>
        </p:spPr>
      </p:pic>
      <p:pic>
        <p:nvPicPr>
          <p:cNvPr id="104" name="Google Shape;104;p6"/>
          <p:cNvPicPr preferRelativeResize="0"/>
          <p:nvPr/>
        </p:nvPicPr>
        <p:blipFill>
          <a:blip r:embed="rId4">
            <a:alphaModFix/>
          </a:blip>
          <a:stretch>
            <a:fillRect/>
          </a:stretch>
        </p:blipFill>
        <p:spPr>
          <a:xfrm>
            <a:off x="5271875" y="306800"/>
            <a:ext cx="2921614" cy="3895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7"/>
          <p:cNvSpPr txBox="1"/>
          <p:nvPr>
            <p:ph type="title"/>
          </p:nvPr>
        </p:nvSpPr>
        <p:spPr>
          <a:xfrm>
            <a:off x="311700" y="445025"/>
            <a:ext cx="25890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Magyarország</a:t>
            </a:r>
            <a:endParaRPr/>
          </a:p>
        </p:txBody>
      </p:sp>
      <p:sp>
        <p:nvSpPr>
          <p:cNvPr id="110" name="Google Shape;110;p7"/>
          <p:cNvSpPr txBox="1"/>
          <p:nvPr>
            <p:ph idx="1" type="body"/>
          </p:nvPr>
        </p:nvSpPr>
        <p:spPr>
          <a:xfrm>
            <a:off x="152400" y="4435500"/>
            <a:ext cx="5049000" cy="42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hu" sz="1400"/>
              <a:t>MABIM - Baptista Ifjúsági Misszió nyári táborai</a:t>
            </a:r>
            <a:endParaRPr b="1" sz="1400"/>
          </a:p>
        </p:txBody>
      </p:sp>
      <p:pic>
        <p:nvPicPr>
          <p:cNvPr id="111" name="Google Shape;111;p7"/>
          <p:cNvPicPr preferRelativeResize="0"/>
          <p:nvPr/>
        </p:nvPicPr>
        <p:blipFill>
          <a:blip r:embed="rId3">
            <a:alphaModFix/>
          </a:blip>
          <a:stretch>
            <a:fillRect/>
          </a:stretch>
        </p:blipFill>
        <p:spPr>
          <a:xfrm>
            <a:off x="3565850" y="168425"/>
            <a:ext cx="5270488" cy="3946426"/>
          </a:xfrm>
          <a:prstGeom prst="rect">
            <a:avLst/>
          </a:prstGeom>
          <a:noFill/>
          <a:ln>
            <a:noFill/>
          </a:ln>
        </p:spPr>
      </p:pic>
      <p:pic>
        <p:nvPicPr>
          <p:cNvPr id="112" name="Google Shape;112;p7"/>
          <p:cNvPicPr preferRelativeResize="0"/>
          <p:nvPr/>
        </p:nvPicPr>
        <p:blipFill>
          <a:blip r:embed="rId4">
            <a:alphaModFix/>
          </a:blip>
          <a:stretch>
            <a:fillRect/>
          </a:stretch>
        </p:blipFill>
        <p:spPr>
          <a:xfrm>
            <a:off x="152400" y="1940825"/>
            <a:ext cx="3261050" cy="21740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b497cb0d67_0_69"/>
          <p:cNvSpPr txBox="1"/>
          <p:nvPr>
            <p:ph type="title"/>
          </p:nvPr>
        </p:nvSpPr>
        <p:spPr>
          <a:xfrm>
            <a:off x="311700" y="445025"/>
            <a:ext cx="25890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Magyarország</a:t>
            </a:r>
            <a:endParaRPr/>
          </a:p>
        </p:txBody>
      </p:sp>
      <p:sp>
        <p:nvSpPr>
          <p:cNvPr id="118" name="Google Shape;118;g2b497cb0d67_0_69"/>
          <p:cNvSpPr txBox="1"/>
          <p:nvPr>
            <p:ph idx="1" type="body"/>
          </p:nvPr>
        </p:nvSpPr>
        <p:spPr>
          <a:xfrm>
            <a:off x="257025" y="3970800"/>
            <a:ext cx="3322500" cy="81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hu" sz="1400"/>
              <a:t>Will Graham evangélista és </a:t>
            </a:r>
            <a:br>
              <a:rPr b="1" lang="hu" sz="1400"/>
            </a:br>
            <a:r>
              <a:rPr b="1" lang="hu" sz="1400"/>
              <a:t>dr. Szilágyi Béla</a:t>
            </a:r>
            <a:endParaRPr b="1" sz="1400"/>
          </a:p>
        </p:txBody>
      </p:sp>
      <p:sp>
        <p:nvSpPr>
          <p:cNvPr id="119" name="Google Shape;119;g2b497cb0d67_0_69"/>
          <p:cNvSpPr txBox="1"/>
          <p:nvPr>
            <p:ph idx="1" type="body"/>
          </p:nvPr>
        </p:nvSpPr>
        <p:spPr>
          <a:xfrm>
            <a:off x="3579525" y="4123025"/>
            <a:ext cx="5702700" cy="42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hu" sz="1400"/>
              <a:t>Több száz megtérő a Tovább Jézussal! arénás evangélizáción</a:t>
            </a:r>
            <a:endParaRPr b="1" sz="1400"/>
          </a:p>
        </p:txBody>
      </p:sp>
      <p:pic>
        <p:nvPicPr>
          <p:cNvPr id="120" name="Google Shape;120;g2b497cb0d67_0_69"/>
          <p:cNvPicPr preferRelativeResize="0"/>
          <p:nvPr/>
        </p:nvPicPr>
        <p:blipFill>
          <a:blip r:embed="rId3">
            <a:alphaModFix/>
          </a:blip>
          <a:stretch>
            <a:fillRect/>
          </a:stretch>
        </p:blipFill>
        <p:spPr>
          <a:xfrm>
            <a:off x="257025" y="1593788"/>
            <a:ext cx="3322501" cy="2216075"/>
          </a:xfrm>
          <a:prstGeom prst="rect">
            <a:avLst/>
          </a:prstGeom>
          <a:noFill/>
          <a:ln>
            <a:noFill/>
          </a:ln>
        </p:spPr>
      </p:pic>
      <p:pic>
        <p:nvPicPr>
          <p:cNvPr id="121" name="Google Shape;121;g2b497cb0d67_0_69"/>
          <p:cNvPicPr preferRelativeResize="0"/>
          <p:nvPr/>
        </p:nvPicPr>
        <p:blipFill>
          <a:blip r:embed="rId4">
            <a:alphaModFix/>
          </a:blip>
          <a:stretch>
            <a:fillRect/>
          </a:stretch>
        </p:blipFill>
        <p:spPr>
          <a:xfrm>
            <a:off x="3901875" y="445025"/>
            <a:ext cx="5093950" cy="33900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2b497cb0d67_0_79"/>
          <p:cNvSpPr txBox="1"/>
          <p:nvPr>
            <p:ph type="title"/>
          </p:nvPr>
        </p:nvSpPr>
        <p:spPr>
          <a:xfrm>
            <a:off x="311700" y="445025"/>
            <a:ext cx="25890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hu"/>
              <a:t>Magyarország</a:t>
            </a:r>
            <a:endParaRPr/>
          </a:p>
        </p:txBody>
      </p:sp>
      <p:sp>
        <p:nvSpPr>
          <p:cNvPr id="127" name="Google Shape;127;g2b497cb0d67_0_79"/>
          <p:cNvSpPr txBox="1"/>
          <p:nvPr>
            <p:ph idx="1" type="body"/>
          </p:nvPr>
        </p:nvSpPr>
        <p:spPr>
          <a:xfrm>
            <a:off x="76200" y="4251225"/>
            <a:ext cx="3879000" cy="42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hu" sz="1400"/>
              <a:t>Baptista 500 Tudományos </a:t>
            </a:r>
            <a:r>
              <a:rPr b="1" lang="hu" sz="1400"/>
              <a:t>konferencia</a:t>
            </a:r>
            <a:br>
              <a:rPr b="1" lang="hu" sz="1400"/>
            </a:br>
            <a:r>
              <a:rPr b="1" lang="hu" sz="1400"/>
              <a:t> az MTA-n</a:t>
            </a:r>
            <a:endParaRPr b="1" sz="1400"/>
          </a:p>
        </p:txBody>
      </p:sp>
      <p:sp>
        <p:nvSpPr>
          <p:cNvPr id="128" name="Google Shape;128;g2b497cb0d67_0_79"/>
          <p:cNvSpPr txBox="1"/>
          <p:nvPr>
            <p:ph idx="1" type="body"/>
          </p:nvPr>
        </p:nvSpPr>
        <p:spPr>
          <a:xfrm>
            <a:off x="3765950" y="4251225"/>
            <a:ext cx="5225700" cy="42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hu" sz="1400"/>
              <a:t>Felkészítő hétvége Tóalmáson a lelkipásztor szakos hallgatóknak </a:t>
            </a:r>
            <a:endParaRPr b="1" sz="1400"/>
          </a:p>
        </p:txBody>
      </p:sp>
      <p:pic>
        <p:nvPicPr>
          <p:cNvPr id="129" name="Google Shape;129;g2b497cb0d67_0_79"/>
          <p:cNvPicPr preferRelativeResize="0"/>
          <p:nvPr/>
        </p:nvPicPr>
        <p:blipFill>
          <a:blip r:embed="rId3">
            <a:alphaModFix/>
          </a:blip>
          <a:stretch>
            <a:fillRect/>
          </a:stretch>
        </p:blipFill>
        <p:spPr>
          <a:xfrm>
            <a:off x="184450" y="1806400"/>
            <a:ext cx="3429100" cy="2292426"/>
          </a:xfrm>
          <a:prstGeom prst="rect">
            <a:avLst/>
          </a:prstGeom>
          <a:noFill/>
          <a:ln>
            <a:noFill/>
          </a:ln>
        </p:spPr>
      </p:pic>
      <p:pic>
        <p:nvPicPr>
          <p:cNvPr id="130" name="Google Shape;130;g2b497cb0d67_0_79"/>
          <p:cNvPicPr preferRelativeResize="0"/>
          <p:nvPr/>
        </p:nvPicPr>
        <p:blipFill>
          <a:blip r:embed="rId4">
            <a:alphaModFix/>
          </a:blip>
          <a:stretch>
            <a:fillRect/>
          </a:stretch>
        </p:blipFill>
        <p:spPr>
          <a:xfrm>
            <a:off x="3765950" y="152400"/>
            <a:ext cx="5225651" cy="39192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