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PT Sans Narrow"/>
      <p:regular r:id="rId39"/>
      <p:bold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TSansNarrow-bold.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TSansNarrow-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cf8daeac4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cf8daeac4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7cf8daeac4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cf8daeac4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7cf8daeac4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cf8daeac4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d86440f2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d86440f2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d86440f2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d86440f2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d86440f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d86440f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d86440f2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0d86440f2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0d86440f2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0d86440f2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7cf8daeac4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cf8daeac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7cf8daeac4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cf8daeac4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7cf8daeac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cf8daeac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7cf8daeac4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cf8daeac4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cf8daeac4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cf8daeac4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d86440f2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d86440f2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7cf8daeac4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cf8daeac4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cf8daeac4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cf8daeac4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7cf8daeac4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cf8daeac4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7cf8daeac4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cf8daeac4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0d86440f22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0d86440f2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cf8daeac4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cf8daeac4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7cf8daeac4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cf8daeac4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d86440f2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d86440f2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7cf8daeac4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cf8daeac4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cf8daeac4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cf8daeac4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7cf8daeac4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cf8daeac4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7cf8daeac4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cf8daeac4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0d86440f2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0d86440f2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d86440f2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0d86440f2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7cf8daeac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cf8daeac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7cf8daeac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cf8daeac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cf8daeac4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cf8daeac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cf8daeac4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cf8daeac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jpg"/><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hu"/>
              <a:t>MABAVISZ vasárnap</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hu"/>
              <a:t>Hálaadás és imatémák</a:t>
            </a:r>
            <a:endParaRPr/>
          </a:p>
          <a:p>
            <a:pPr indent="0" lvl="0" marL="0" rtl="0" algn="ctr">
              <a:spcBef>
                <a:spcPts val="0"/>
              </a:spcBef>
              <a:spcAft>
                <a:spcPts val="0"/>
              </a:spcAft>
              <a:buNone/>
            </a:pPr>
            <a:r>
              <a:t/>
            </a:r>
            <a:endParaRPr/>
          </a:p>
        </p:txBody>
      </p:sp>
      <p:pic>
        <p:nvPicPr>
          <p:cNvPr id="68" name="Google Shape;68;p13"/>
          <p:cNvPicPr preferRelativeResize="0"/>
          <p:nvPr/>
        </p:nvPicPr>
        <p:blipFill>
          <a:blip r:embed="rId3">
            <a:alphaModFix/>
          </a:blip>
          <a:stretch>
            <a:fillRect/>
          </a:stretch>
        </p:blipFill>
        <p:spPr>
          <a:xfrm>
            <a:off x="3372863" y="304800"/>
            <a:ext cx="2398283" cy="1446964"/>
          </a:xfrm>
          <a:prstGeom prst="rect">
            <a:avLst/>
          </a:prstGeom>
          <a:noFill/>
          <a:ln>
            <a:noFill/>
          </a:ln>
        </p:spPr>
      </p:pic>
      <p:sp>
        <p:nvSpPr>
          <p:cNvPr id="69" name="Google Shape;69;p13"/>
          <p:cNvSpPr txBox="1"/>
          <p:nvPr>
            <p:ph idx="1" type="subTitle"/>
          </p:nvPr>
        </p:nvSpPr>
        <p:spPr>
          <a:xfrm>
            <a:off x="3372900" y="3257075"/>
            <a:ext cx="23982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hu"/>
              <a:t>2022</a:t>
            </a:r>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32" name="Google Shape;132;p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900"/>
              </a:spcBef>
              <a:spcAft>
                <a:spcPts val="0"/>
              </a:spcAft>
              <a:buNone/>
            </a:pPr>
            <a:r>
              <a:rPr lang="hu" sz="1500"/>
              <a:t>Kegyelmes Istenünk jóvoltából, ma ismét együtt ünnepelhetjük a Magyar Baptista Világszövetség vasárnapját. Ha nem is olyan volt az elmúlt év, mint amilyennek szerettük volna, hálásak vagyunk Mennyei Atyánk gondoskodó szeretetéért és hűségéért. Jóllehet a Covid 19 világjárvány árnyékában a jövőt illetően még mindig sok kérdés merül fel bennünk, a világ egészségügyi, politikai, gazdasági és erkölcsi helyzetével kapcsolatosan, </a:t>
            </a:r>
            <a:r>
              <a:rPr b="1" lang="hu" sz="1500"/>
              <a:t>nem csüggedünk, mert Jézus Krisztus megigazító kegyelme által </a:t>
            </a:r>
            <a:r>
              <a:rPr b="1" i="1" lang="hu" sz="1500"/>
              <a:t>nem vagyunk a meghátrálás emberei, hogy elvesszünk, hanem a hitéi, hogy életet nyerjünk</a:t>
            </a:r>
            <a:r>
              <a:rPr b="1" lang="hu" sz="1500"/>
              <a:t>.</a:t>
            </a:r>
            <a:r>
              <a:rPr lang="hu" sz="1500"/>
              <a:t> (Zsid 10:39). Mivel tudjuk, hogy Isten ima meghallgató Isten, ezen a MaBaVisz vasárnapon, és valahányszor imádkozunk, abban a hitben tesszük, hogy </a:t>
            </a:r>
            <a:r>
              <a:rPr i="1" lang="hu" sz="1500"/>
              <a:t>igen hasznos az igaznak buzgóságos könyörgése.</a:t>
            </a:r>
            <a:r>
              <a:rPr lang="hu" sz="1500"/>
              <a:t> (Jak 5: 16b). Ezek ismeretében, az Észak Amerikai Magyar Baptista Szövetség testvérisége, közös imádságunk részeként, a következő imatémákat szeretnénk megosztani veletek: </a:t>
            </a:r>
            <a:endParaRPr sz="1500"/>
          </a:p>
          <a:p>
            <a:pPr indent="0" lvl="0" marL="0" rtl="0" algn="just">
              <a:spcBef>
                <a:spcPts val="900"/>
              </a:spcBef>
              <a:spcAft>
                <a:spcPts val="900"/>
              </a:spcAft>
              <a:buNone/>
            </a:pPr>
            <a:r>
              <a:t/>
            </a:r>
            <a:endParaRPr b="1" sz="14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38" name="Google Shape;138;p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600">
                <a:latin typeface="Arial"/>
                <a:ea typeface="Arial"/>
                <a:cs typeface="Arial"/>
                <a:sym typeface="Arial"/>
              </a:rPr>
              <a:t>1. Hivatalos statisztikák szerint, országunkban 2021-ben magasabb volt azok száma, akik a járvány miatt megbetegedtek és elhaláloztak mint 2020-ban. Hálásak vagyunk Istennek, hogy bár gyülekezeteink tagjai és hozzátartozói közül is sokan megbetegedtek, voltak akik az intenzív osztályra kerültek, azonban az Úr gyógyító kegyelmének köszönhetően senkitől nem kellett végső búcsút vennünk a Covid 19 miatt.</a:t>
            </a:r>
            <a:endParaRPr b="1" sz="1600">
              <a:latin typeface="Arial"/>
              <a:ea typeface="Arial"/>
              <a:cs typeface="Arial"/>
              <a:sym typeface="Arial"/>
            </a:endParaRPr>
          </a:p>
          <a:p>
            <a:pPr indent="0" lvl="0" marL="0" rtl="0" algn="just">
              <a:spcBef>
                <a:spcPts val="500"/>
              </a:spcBef>
              <a:spcAft>
                <a:spcPts val="0"/>
              </a:spcAft>
              <a:buNone/>
            </a:pPr>
            <a:r>
              <a:rPr b="1" lang="hu" sz="1600">
                <a:latin typeface="Arial"/>
                <a:ea typeface="Arial"/>
                <a:cs typeface="Arial"/>
                <a:sym typeface="Arial"/>
              </a:rPr>
              <a:t>Imádkozzunk együtt a járvány megszűnéséért, a betegek gyógyulásáért, kérjük Isten vigasztalását azok életére, akiknek szeretteik, a világjárvány, vagy más betegségek áldozatai lettek. </a:t>
            </a:r>
            <a:endParaRPr b="1" sz="1600"/>
          </a:p>
          <a:p>
            <a:pPr indent="0" lvl="0" marL="0" rtl="0" algn="l">
              <a:spcBef>
                <a:spcPts val="5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44" name="Google Shape;144;p2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900"/>
              </a:spcBef>
              <a:spcAft>
                <a:spcPts val="0"/>
              </a:spcAft>
              <a:buNone/>
            </a:pPr>
            <a:r>
              <a:rPr b="1" lang="hu" sz="1400"/>
              <a:t>2. </a:t>
            </a:r>
            <a:r>
              <a:rPr b="1" lang="hu" sz="1600">
                <a:latin typeface="Arial"/>
                <a:ea typeface="Arial"/>
                <a:cs typeface="Arial"/>
                <a:sym typeface="Arial"/>
              </a:rPr>
              <a:t>Hálásak vagyunk Istennek, hogy a Corona vírus újabb variánsainak megjelenése és az ezeket követő hatósági intézkedések nem akadályoztak meg abban, hogy rendszeresen megtartsuk hétköznapi, vasárnapi és ünnepi alkalmainkat gyülekezeteink épületében vagy a virtuális térben. Azonban azt tapasztaljuk, hogy a maszk viselése, a védőoltások felvétele vagy elutasítása, illetve a járvánnyal kapcsolatos különböző elméletek terjesztése, családokban és gyülekezetekben, zavart és békétlenséget okoznak. </a:t>
            </a:r>
            <a:endParaRPr b="1" sz="1600">
              <a:latin typeface="Arial"/>
              <a:ea typeface="Arial"/>
              <a:cs typeface="Arial"/>
              <a:sym typeface="Arial"/>
            </a:endParaRPr>
          </a:p>
          <a:p>
            <a:pPr indent="0" lvl="0" marL="0" rtl="0" algn="just">
              <a:spcBef>
                <a:spcPts val="900"/>
              </a:spcBef>
              <a:spcAft>
                <a:spcPts val="0"/>
              </a:spcAft>
              <a:buNone/>
            </a:pPr>
            <a:r>
              <a:rPr b="1" lang="hu" sz="1600">
                <a:latin typeface="Arial"/>
                <a:ea typeface="Arial"/>
                <a:cs typeface="Arial"/>
                <a:sym typeface="Arial"/>
              </a:rPr>
              <a:t>Imádkozzunk együtt, hogy Isten rontsa le a sátán munkáját, hogy ez a testet-lelket megpróbáló időszak, ne tegye tönkre a testvéri kapcsolatokat, ne okozzon sem fizikai sem lelki megbetegedéseket, inkább a testvéri kapcsolatok megerősödését segítse elő, illetve, helyi, országos és nemzetközi szinten, megtérést és lelki megújulást eredményezzen.</a:t>
            </a:r>
            <a:endParaRPr b="1" sz="1600"/>
          </a:p>
          <a:p>
            <a:pPr indent="0" lvl="0" marL="0" rtl="0" algn="l">
              <a:spcBef>
                <a:spcPts val="50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50" name="Google Shape;150;p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900"/>
              </a:spcBef>
              <a:spcAft>
                <a:spcPts val="0"/>
              </a:spcAft>
              <a:buNone/>
            </a:pPr>
            <a:r>
              <a:rPr b="1" lang="hu" sz="1400"/>
              <a:t>3</a:t>
            </a:r>
            <a:r>
              <a:rPr b="1" lang="hu" sz="1400"/>
              <a:t>. </a:t>
            </a:r>
            <a:r>
              <a:rPr b="1" lang="hu" sz="1600">
                <a:latin typeface="Arial"/>
                <a:ea typeface="Arial"/>
                <a:cs typeface="Arial"/>
                <a:sym typeface="Arial"/>
              </a:rPr>
              <a:t>Mi, az emigrációban élő gyülekezetek, nagyon hálásak vagyunk Istennek a gyülekezeteinkben lévő gyermekekért és fiatalokért, és azokért a tanítókért, nevelőkért, akik sokat tesznek azért, hogy gyermekeink a magyar baptista gyülekezetek aktív tagjai legyenek, akik majd tovább viszik evangéliumi örökségünket. Különös öröm volt számunkra, hogy a tavalyi MaBaVisz vasárnap óta, gyülekezeteinkben 7 menyegzői istentiszteletre került sor. </a:t>
            </a:r>
            <a:endParaRPr b="1" sz="1600">
              <a:latin typeface="Arial"/>
              <a:ea typeface="Arial"/>
              <a:cs typeface="Arial"/>
              <a:sym typeface="Arial"/>
            </a:endParaRPr>
          </a:p>
          <a:p>
            <a:pPr indent="0" lvl="0" marL="0" rtl="0" algn="l">
              <a:spcBef>
                <a:spcPts val="900"/>
              </a:spcBef>
              <a:spcAft>
                <a:spcPts val="0"/>
              </a:spcAft>
              <a:buNone/>
            </a:pPr>
            <a:r>
              <a:rPr b="1" lang="hu" sz="1600">
                <a:latin typeface="Arial"/>
                <a:ea typeface="Arial"/>
                <a:cs typeface="Arial"/>
                <a:sym typeface="Arial"/>
              </a:rPr>
              <a:t>Imádkozzunk együtt a fiatal házasokért, és kérjük Istent, hogy rendeljen hozzájuk illő, hívő segítőtársat, azoknak a fiataloknak is, akik még házasság előtt állnak.  </a:t>
            </a:r>
            <a:endParaRPr b="1" sz="1600">
              <a:latin typeface="Arial"/>
              <a:ea typeface="Arial"/>
              <a:cs typeface="Arial"/>
              <a:sym typeface="Arial"/>
            </a:endParaRPr>
          </a:p>
          <a:p>
            <a:pPr indent="0" lvl="0" marL="0" rtl="0" algn="l">
              <a:spcBef>
                <a:spcPts val="5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56" name="Google Shape;156;p2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900"/>
              </a:spcBef>
              <a:spcAft>
                <a:spcPts val="0"/>
              </a:spcAft>
              <a:buNone/>
            </a:pPr>
            <a:r>
              <a:rPr b="1" lang="hu" sz="1400"/>
              <a:t>4</a:t>
            </a:r>
            <a:r>
              <a:rPr b="1" lang="hu" sz="1400"/>
              <a:t>. </a:t>
            </a:r>
            <a:r>
              <a:rPr b="1" lang="hu" sz="1600">
                <a:latin typeface="Arial"/>
                <a:ea typeface="Arial"/>
                <a:cs typeface="Arial"/>
                <a:sym typeface="Arial"/>
              </a:rPr>
              <a:t>Hálásak vagyunk Istennek gyülekezeteink minden tagjáért és látogatóiért, akik lehetőségeik szerint hűségesen hozzájárulnak a helyi gyülekezetek működéséhez, és támogatják a magyar baptista misszió célkitűzéseit. Isten kegyelmének tartjuk, hogy szövetségünk minden gyülekezetének van lelkipásztora, akik ebben a hosszan elhúzódó járványos időszakban mindent megtesznek azért, hogy a szolgálatok zavartalanul működjenek. </a:t>
            </a:r>
            <a:endParaRPr b="1" sz="1600">
              <a:latin typeface="Arial"/>
              <a:ea typeface="Arial"/>
              <a:cs typeface="Arial"/>
              <a:sym typeface="Arial"/>
            </a:endParaRPr>
          </a:p>
          <a:p>
            <a:pPr indent="0" lvl="0" marL="0" rtl="0" algn="just">
              <a:spcBef>
                <a:spcPts val="900"/>
              </a:spcBef>
              <a:spcAft>
                <a:spcPts val="0"/>
              </a:spcAft>
              <a:buNone/>
            </a:pPr>
            <a:r>
              <a:rPr b="1" lang="hu" sz="1600">
                <a:latin typeface="Arial"/>
                <a:ea typeface="Arial"/>
                <a:cs typeface="Arial"/>
                <a:sym typeface="Arial"/>
              </a:rPr>
              <a:t>Imádkozzunk együtt gyülekezeteink tagjainak további hűséges helytállásáért, és lelkipásztoraink hatékony szolgálatáért, hogy a lehetőségeket kihasználva továbbra is hűséggel és odaadással végezzék küldetésüket, Krisztus testének építésére és a helyi gyülekezetek számban és lélekben való növekedésére.</a:t>
            </a:r>
            <a:r>
              <a:rPr b="1" lang="hu" sz="1600">
                <a:latin typeface="Arial"/>
                <a:ea typeface="Arial"/>
                <a:cs typeface="Arial"/>
                <a:sym typeface="Arial"/>
              </a:rPr>
              <a:t> </a:t>
            </a:r>
            <a:endParaRPr b="1" sz="1600">
              <a:latin typeface="Arial"/>
              <a:ea typeface="Arial"/>
              <a:cs typeface="Arial"/>
              <a:sym typeface="Arial"/>
            </a:endParaRPr>
          </a:p>
          <a:p>
            <a:pPr indent="0" lvl="0" marL="0" rtl="0" algn="l">
              <a:spcBef>
                <a:spcPts val="5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2073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pic>
        <p:nvPicPr>
          <p:cNvPr id="162" name="Google Shape;162;p27"/>
          <p:cNvPicPr preferRelativeResize="0"/>
          <p:nvPr/>
        </p:nvPicPr>
        <p:blipFill>
          <a:blip r:embed="rId3">
            <a:alphaModFix/>
          </a:blip>
          <a:stretch>
            <a:fillRect/>
          </a:stretch>
        </p:blipFill>
        <p:spPr>
          <a:xfrm>
            <a:off x="170150" y="970188"/>
            <a:ext cx="4804698" cy="3203126"/>
          </a:xfrm>
          <a:prstGeom prst="rect">
            <a:avLst/>
          </a:prstGeom>
          <a:noFill/>
          <a:ln>
            <a:noFill/>
          </a:ln>
        </p:spPr>
      </p:pic>
      <p:pic>
        <p:nvPicPr>
          <p:cNvPr id="163" name="Google Shape;163;p27"/>
          <p:cNvPicPr preferRelativeResize="0"/>
          <p:nvPr/>
        </p:nvPicPr>
        <p:blipFill>
          <a:blip r:embed="rId4">
            <a:alphaModFix/>
          </a:blip>
          <a:stretch>
            <a:fillRect/>
          </a:stretch>
        </p:blipFill>
        <p:spPr>
          <a:xfrm>
            <a:off x="5095598" y="970200"/>
            <a:ext cx="3882102" cy="2450956"/>
          </a:xfrm>
          <a:prstGeom prst="rect">
            <a:avLst/>
          </a:prstGeom>
          <a:noFill/>
          <a:ln>
            <a:noFill/>
          </a:ln>
        </p:spPr>
      </p:pic>
      <p:sp>
        <p:nvSpPr>
          <p:cNvPr id="164" name="Google Shape;164;p27"/>
          <p:cNvSpPr txBox="1"/>
          <p:nvPr/>
        </p:nvSpPr>
        <p:spPr>
          <a:xfrm>
            <a:off x="5415450" y="3582650"/>
            <a:ext cx="324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u">
                <a:solidFill>
                  <a:schemeClr val="dk2"/>
                </a:solidFill>
                <a:latin typeface="Open Sans"/>
                <a:ea typeface="Open Sans"/>
                <a:cs typeface="Open Sans"/>
                <a:sym typeface="Open Sans"/>
              </a:rPr>
              <a:t>Hálaadó istentisztelet Torontóban</a:t>
            </a:r>
            <a:endParaRPr b="1">
              <a:solidFill>
                <a:schemeClr val="dk2"/>
              </a:solidFill>
              <a:latin typeface="Open Sans"/>
              <a:ea typeface="Open Sans"/>
              <a:cs typeface="Open Sans"/>
              <a:sym typeface="Open Sans"/>
            </a:endParaRPr>
          </a:p>
        </p:txBody>
      </p:sp>
      <p:sp>
        <p:nvSpPr>
          <p:cNvPr id="165" name="Google Shape;165;p27"/>
          <p:cNvSpPr txBox="1"/>
          <p:nvPr/>
        </p:nvSpPr>
        <p:spPr>
          <a:xfrm>
            <a:off x="170100" y="4228750"/>
            <a:ext cx="4804800" cy="114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hu">
                <a:solidFill>
                  <a:schemeClr val="dk2"/>
                </a:solidFill>
                <a:latin typeface="Open Sans"/>
                <a:ea typeface="Open Sans"/>
                <a:cs typeface="Open Sans"/>
                <a:sym typeface="Open Sans"/>
              </a:rPr>
              <a:t>34 éves a chicagói gyülekezet. Szabó István gyülekezetalapító és családja áprilisban elköszönt a gyülekezettől.</a:t>
            </a:r>
            <a:endParaRPr b="1">
              <a:solidFill>
                <a:schemeClr val="dk2"/>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2073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71" name="Google Shape;171;p28"/>
          <p:cNvSpPr txBox="1"/>
          <p:nvPr/>
        </p:nvSpPr>
        <p:spPr>
          <a:xfrm>
            <a:off x="6168425" y="4111750"/>
            <a:ext cx="2490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hu">
                <a:solidFill>
                  <a:schemeClr val="dk2"/>
                </a:solidFill>
                <a:latin typeface="Open Sans"/>
                <a:ea typeface="Open Sans"/>
                <a:cs typeface="Open Sans"/>
                <a:sym typeface="Open Sans"/>
              </a:rPr>
              <a:t>Clevelandi ifjúsági találkozó októberben</a:t>
            </a:r>
            <a:endParaRPr>
              <a:latin typeface="Open Sans"/>
              <a:ea typeface="Open Sans"/>
              <a:cs typeface="Open Sans"/>
              <a:sym typeface="Open Sans"/>
            </a:endParaRPr>
          </a:p>
        </p:txBody>
      </p:sp>
      <p:pic>
        <p:nvPicPr>
          <p:cNvPr id="172" name="Google Shape;172;p28"/>
          <p:cNvPicPr preferRelativeResize="0"/>
          <p:nvPr/>
        </p:nvPicPr>
        <p:blipFill>
          <a:blip r:embed="rId3">
            <a:alphaModFix/>
          </a:blip>
          <a:stretch>
            <a:fillRect/>
          </a:stretch>
        </p:blipFill>
        <p:spPr>
          <a:xfrm>
            <a:off x="5143550" y="90925"/>
            <a:ext cx="3786199" cy="1791700"/>
          </a:xfrm>
          <a:prstGeom prst="rect">
            <a:avLst/>
          </a:prstGeom>
          <a:noFill/>
          <a:ln>
            <a:noFill/>
          </a:ln>
        </p:spPr>
      </p:pic>
      <p:pic>
        <p:nvPicPr>
          <p:cNvPr id="173" name="Google Shape;173;p28"/>
          <p:cNvPicPr preferRelativeResize="0"/>
          <p:nvPr/>
        </p:nvPicPr>
        <p:blipFill>
          <a:blip r:embed="rId4">
            <a:alphaModFix/>
          </a:blip>
          <a:stretch>
            <a:fillRect/>
          </a:stretch>
        </p:blipFill>
        <p:spPr>
          <a:xfrm>
            <a:off x="311700" y="1986975"/>
            <a:ext cx="5856725" cy="2772775"/>
          </a:xfrm>
          <a:prstGeom prst="rect">
            <a:avLst/>
          </a:prstGeom>
          <a:noFill/>
          <a:ln>
            <a:noFill/>
          </a:ln>
        </p:spPr>
      </p:pic>
      <p:sp>
        <p:nvSpPr>
          <p:cNvPr id="174" name="Google Shape;174;p28"/>
          <p:cNvSpPr txBox="1"/>
          <p:nvPr/>
        </p:nvSpPr>
        <p:spPr>
          <a:xfrm>
            <a:off x="1901450" y="1002975"/>
            <a:ext cx="3242100" cy="895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hu">
                <a:solidFill>
                  <a:schemeClr val="dk2"/>
                </a:solidFill>
                <a:latin typeface="Open Sans"/>
                <a:ea typeface="Open Sans"/>
                <a:cs typeface="Open Sans"/>
                <a:sym typeface="Open Sans"/>
              </a:rPr>
              <a:t>Deák Zsolt clevelandi lelkipásztor beiktatására szeptember 26-án került sor</a:t>
            </a:r>
            <a:endParaRPr b="1">
              <a:solidFill>
                <a:schemeClr val="dk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ph type="title"/>
          </p:nvPr>
        </p:nvSpPr>
        <p:spPr>
          <a:xfrm>
            <a:off x="311700" y="2073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Észak-Amerika</a:t>
            </a:r>
            <a:endParaRPr/>
          </a:p>
        </p:txBody>
      </p:sp>
      <p:sp>
        <p:nvSpPr>
          <p:cNvPr id="180" name="Google Shape;180;p29"/>
          <p:cNvSpPr txBox="1"/>
          <p:nvPr/>
        </p:nvSpPr>
        <p:spPr>
          <a:xfrm>
            <a:off x="5503825" y="4590900"/>
            <a:ext cx="249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hu">
                <a:solidFill>
                  <a:schemeClr val="dk2"/>
                </a:solidFill>
                <a:latin typeface="Open Sans"/>
                <a:ea typeface="Open Sans"/>
                <a:cs typeface="Open Sans"/>
                <a:sym typeface="Open Sans"/>
              </a:rPr>
              <a:t>New York-i fiatalok</a:t>
            </a:r>
            <a:endParaRPr b="1" sz="1900">
              <a:solidFill>
                <a:schemeClr val="dk2"/>
              </a:solidFill>
              <a:latin typeface="Open Sans"/>
              <a:ea typeface="Open Sans"/>
              <a:cs typeface="Open Sans"/>
              <a:sym typeface="Open Sans"/>
            </a:endParaRPr>
          </a:p>
        </p:txBody>
      </p:sp>
      <p:sp>
        <p:nvSpPr>
          <p:cNvPr id="181" name="Google Shape;181;p29"/>
          <p:cNvSpPr txBox="1"/>
          <p:nvPr/>
        </p:nvSpPr>
        <p:spPr>
          <a:xfrm>
            <a:off x="2261725" y="1067175"/>
            <a:ext cx="3242100" cy="4002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hu">
                <a:solidFill>
                  <a:schemeClr val="dk2"/>
                </a:solidFill>
                <a:latin typeface="Open Sans"/>
                <a:ea typeface="Open Sans"/>
                <a:cs typeface="Open Sans"/>
                <a:sym typeface="Open Sans"/>
              </a:rPr>
              <a:t>Detroiti zenekar</a:t>
            </a:r>
            <a:endParaRPr b="1">
              <a:solidFill>
                <a:schemeClr val="dk2"/>
              </a:solidFill>
              <a:latin typeface="Open Sans"/>
              <a:ea typeface="Open Sans"/>
              <a:cs typeface="Open Sans"/>
              <a:sym typeface="Open Sans"/>
            </a:endParaRPr>
          </a:p>
        </p:txBody>
      </p:sp>
      <p:pic>
        <p:nvPicPr>
          <p:cNvPr id="182" name="Google Shape;182;p29"/>
          <p:cNvPicPr preferRelativeResize="0"/>
          <p:nvPr/>
        </p:nvPicPr>
        <p:blipFill>
          <a:blip r:embed="rId3">
            <a:alphaModFix/>
          </a:blip>
          <a:stretch>
            <a:fillRect/>
          </a:stretch>
        </p:blipFill>
        <p:spPr>
          <a:xfrm>
            <a:off x="152400" y="2051175"/>
            <a:ext cx="5351413" cy="2939924"/>
          </a:xfrm>
          <a:prstGeom prst="rect">
            <a:avLst/>
          </a:prstGeom>
          <a:noFill/>
          <a:ln>
            <a:noFill/>
          </a:ln>
        </p:spPr>
      </p:pic>
      <p:pic>
        <p:nvPicPr>
          <p:cNvPr id="183" name="Google Shape;183;p29"/>
          <p:cNvPicPr preferRelativeResize="0"/>
          <p:nvPr/>
        </p:nvPicPr>
        <p:blipFill>
          <a:blip r:embed="rId4">
            <a:alphaModFix/>
          </a:blip>
          <a:stretch>
            <a:fillRect/>
          </a:stretch>
        </p:blipFill>
        <p:spPr>
          <a:xfrm>
            <a:off x="5656213" y="1067175"/>
            <a:ext cx="3335388" cy="20471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189" name="Google Shape;189;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None/>
            </a:pPr>
            <a:r>
              <a:rPr b="1" lang="hu" sz="1600"/>
              <a:t>1. Istennek adunk hálát azért, hogy az elmúlt esztendőben, noha még érvényben voltak a világjárvány korlátozásai, már kiléphettünk az online térből, és személyes jelenléttel szervezhettünk közösségi alkalmakat, evangelizációs istentiszteleteket, konferenciákat, táborozásokat, női csendes napokat és dicsőítő estéket a fiataloknak. </a:t>
            </a:r>
            <a:endParaRPr b="1" sz="1600"/>
          </a:p>
          <a:p>
            <a:pPr indent="0" lvl="0" marL="0" rtl="0" algn="just">
              <a:spcBef>
                <a:spcPts val="1200"/>
              </a:spcBef>
              <a:spcAft>
                <a:spcPts val="0"/>
              </a:spcAft>
              <a:buNone/>
            </a:pPr>
            <a:r>
              <a:rPr b="1" lang="hu" sz="1600"/>
              <a:t>Imádkozzunk, hogy lendüljön fel gyülekezeteinkben újra a közösségi élet és a testvérek, soraikat összezárva, egységben és krisztusi szeretetben szolgálják az Urat! </a:t>
            </a:r>
            <a:endParaRPr b="1" sz="1600"/>
          </a:p>
          <a:p>
            <a:pPr indent="0" lvl="0" marL="0" rtl="0" algn="l">
              <a:spcBef>
                <a:spcPts val="12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195" name="Google Shape;195;p31"/>
          <p:cNvSpPr txBox="1"/>
          <p:nvPr>
            <p:ph idx="1" type="body"/>
          </p:nvPr>
        </p:nvSpPr>
        <p:spPr>
          <a:xfrm>
            <a:off x="311700" y="1062625"/>
            <a:ext cx="8520600" cy="33027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None/>
            </a:pPr>
            <a:r>
              <a:rPr b="1" lang="hu" sz="1400"/>
              <a:t>2. </a:t>
            </a:r>
            <a:r>
              <a:rPr b="1" lang="hu" sz="1600"/>
              <a:t>Hálásak vagyunk Istennek, hogy megjelent a Szövetség hitvallását, belső szabályzatát, valamint a Román Baptista Unió alapszabályzatát tartalmazó kötet 2021-es kiadása, amelyben helyet kaptak a Szövetség márciusi kongresszusa által jóváhagyott módosítások is. Könyörögjünk, hogy gyülekezeteink ezekben a nehéz időkben is megmaradjanak Isten útján, ragaszkodjanak a Biblia tanításához és a gyülekezeti élet minden területére a jó rend és a Lélek megelevenítő munkája legyen jellemző. </a:t>
            </a:r>
            <a:endParaRPr b="1" sz="800"/>
          </a:p>
          <a:p>
            <a:pPr indent="0" lvl="0" marL="0" rtl="0" algn="l">
              <a:spcBef>
                <a:spcPts val="1200"/>
              </a:spcBef>
              <a:spcAft>
                <a:spcPts val="0"/>
              </a:spcAft>
              <a:buNone/>
            </a:pPr>
            <a:r>
              <a:rPr b="1" lang="hu" sz="1600"/>
              <a:t>3. Hálásak vagyunk Istennek, hogy a végzett teológus hallgatók beálltak az aktív, teljes idejű lelkipásztori szolgálatba. Imádkozzunk, hogy fentről jövő bölcsességgel, Jézustól tanult alázattal és az apostolokhoz hasonló kitartó hittel végezzék a rájuk bízott lelki munkát. </a:t>
            </a:r>
            <a:endParaRPr b="1"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11700" y="1394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 - imatémák</a:t>
            </a:r>
            <a:endParaRPr/>
          </a:p>
        </p:txBody>
      </p:sp>
      <p:sp>
        <p:nvSpPr>
          <p:cNvPr id="75" name="Google Shape;75;p14"/>
          <p:cNvSpPr txBox="1"/>
          <p:nvPr>
            <p:ph idx="1" type="body"/>
          </p:nvPr>
        </p:nvSpPr>
        <p:spPr>
          <a:xfrm>
            <a:off x="311700" y="900450"/>
            <a:ext cx="8520600" cy="1671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400"/>
              <a:t>Küzdelmek és nehézségek, örömök és áldások egyaránt jellemezték az elmúlt évet. Olyan időket élünk, amikor a hűség és elkötelezettség egyre nagyobb érték. Amit minden nap átélünk, megtapasztalunk.</a:t>
            </a:r>
            <a:r>
              <a:rPr b="1" lang="hu" sz="1300"/>
              <a:t> </a:t>
            </a:r>
            <a:endParaRPr b="1" sz="1300"/>
          </a:p>
          <a:p>
            <a:pPr indent="0" lvl="0" marL="0" rtl="0" algn="ctr">
              <a:spcBef>
                <a:spcPts val="1600"/>
              </a:spcBef>
              <a:spcAft>
                <a:spcPts val="0"/>
              </a:spcAft>
              <a:buNone/>
            </a:pPr>
            <a:r>
              <a:rPr b="1" lang="hu" sz="1550"/>
              <a:t>“Áldott az Úr! Napról napra gondot visel rólunk szabadító Istenünk.” </a:t>
            </a:r>
            <a:r>
              <a:rPr lang="hu" sz="1550"/>
              <a:t>Zsolt. </a:t>
            </a:r>
            <a:r>
              <a:rPr lang="hu" sz="1400"/>
              <a:t>68:20</a:t>
            </a:r>
            <a:endParaRPr sz="1400"/>
          </a:p>
          <a:p>
            <a:pPr indent="0" lvl="0" marL="0" rtl="0" algn="l">
              <a:spcBef>
                <a:spcPts val="1200"/>
              </a:spcBef>
              <a:spcAft>
                <a:spcPts val="1200"/>
              </a:spcAft>
              <a:buNone/>
            </a:pPr>
            <a:r>
              <a:t/>
            </a:r>
            <a:endParaRPr b="1" sz="1200"/>
          </a:p>
        </p:txBody>
      </p:sp>
      <p:pic>
        <p:nvPicPr>
          <p:cNvPr id="76" name="Google Shape;76;p14"/>
          <p:cNvPicPr preferRelativeResize="0"/>
          <p:nvPr/>
        </p:nvPicPr>
        <p:blipFill rotWithShape="1">
          <a:blip r:embed="rId3">
            <a:alphaModFix/>
          </a:blip>
          <a:srcRect b="10817" l="0" r="0" t="20848"/>
          <a:stretch/>
        </p:blipFill>
        <p:spPr>
          <a:xfrm>
            <a:off x="1691448" y="2280125"/>
            <a:ext cx="5761126" cy="2626550"/>
          </a:xfrm>
          <a:prstGeom prst="rect">
            <a:avLst/>
          </a:prstGeom>
          <a:noFill/>
          <a:ln>
            <a:noFill/>
          </a:ln>
        </p:spPr>
      </p:pic>
      <p:sp>
        <p:nvSpPr>
          <p:cNvPr id="77" name="Google Shape;77;p14"/>
          <p:cNvSpPr txBox="1"/>
          <p:nvPr/>
        </p:nvSpPr>
        <p:spPr>
          <a:xfrm>
            <a:off x="1969475" y="4550225"/>
            <a:ext cx="536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u">
                <a:solidFill>
                  <a:schemeClr val="lt1"/>
                </a:solidFill>
                <a:latin typeface="Open Sans"/>
                <a:ea typeface="Open Sans"/>
                <a:cs typeface="Open Sans"/>
                <a:sym typeface="Open Sans"/>
              </a:rPr>
              <a:t>Gyülekezetplántáló konferencia résztvevői</a:t>
            </a:r>
            <a:endParaRPr>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2922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01" name="Google Shape;201;p32"/>
          <p:cNvSpPr txBox="1"/>
          <p:nvPr>
            <p:ph idx="1" type="body"/>
          </p:nvPr>
        </p:nvSpPr>
        <p:spPr>
          <a:xfrm>
            <a:off x="311700" y="784600"/>
            <a:ext cx="8520600" cy="33027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None/>
            </a:pPr>
            <a:r>
              <a:rPr b="1" lang="hu" sz="1400"/>
              <a:t>4. </a:t>
            </a:r>
            <a:r>
              <a:rPr b="1" lang="hu" sz="1600"/>
              <a:t>Hálásak vagyunk Istennek a teológiai oktatás lehetőségéért és mindazokért a diákokért, akik készek időt, energiát és pénzt áldozni arra, hogy tanuljanak, és ezáltal még hatékonyabban szolgálják az Urat a helyi gyülekezetben és a misszióban. </a:t>
            </a:r>
            <a:endParaRPr b="1" sz="1600"/>
          </a:p>
          <a:p>
            <a:pPr indent="0" lvl="0" marL="0" rtl="0" algn="just">
              <a:spcBef>
                <a:spcPts val="1200"/>
              </a:spcBef>
              <a:spcAft>
                <a:spcPts val="0"/>
              </a:spcAft>
              <a:buNone/>
            </a:pPr>
            <a:r>
              <a:rPr b="1" lang="hu" sz="1600"/>
              <a:t>Könyörögjünk, hogy az Úr hívjon el fiatalokat a lelkipásztori szolgálatra, mert a Szövetségünkben sok körzet vár új lelki munkásra.  </a:t>
            </a:r>
            <a:endParaRPr b="1" sz="1600"/>
          </a:p>
          <a:p>
            <a:pPr indent="0" lvl="0" marL="0" rtl="0" algn="just">
              <a:spcBef>
                <a:spcPts val="1200"/>
              </a:spcBef>
              <a:spcAft>
                <a:spcPts val="0"/>
              </a:spcAft>
              <a:buNone/>
            </a:pPr>
            <a:r>
              <a:t/>
            </a:r>
            <a:endParaRPr b="1" sz="300"/>
          </a:p>
          <a:p>
            <a:pPr indent="0" lvl="0" marL="0" rtl="0" algn="just">
              <a:spcBef>
                <a:spcPts val="0"/>
              </a:spcBef>
              <a:spcAft>
                <a:spcPts val="0"/>
              </a:spcAft>
              <a:buNone/>
            </a:pPr>
            <a:r>
              <a:rPr b="1" lang="hu" sz="1600"/>
              <a:t>5. Hálásak vagyunk gondviselő Istenünknek, hogy a magyar kormány Kárpát-medencei Óvodafejlesztési Programjának támogatásával új, tágas, háromszintes óvoda épült Nagyváradon, melynek átadására 2021 szeptember 9.-én ünnepi istentisztelet keretében került sor. </a:t>
            </a:r>
            <a:endParaRPr b="1" sz="1600"/>
          </a:p>
          <a:p>
            <a:pPr indent="0" lvl="0" marL="0" rtl="0" algn="just">
              <a:spcBef>
                <a:spcPts val="0"/>
              </a:spcBef>
              <a:spcAft>
                <a:spcPts val="0"/>
              </a:spcAft>
              <a:buNone/>
            </a:pPr>
            <a:r>
              <a:rPr b="1" lang="hu" sz="1600"/>
              <a:t>Imádkozzunk, hogy az új épület a misszió eszköze legyen, és az ide járó gyermekek és családjaik úgy ismerjék meg Istent, mint erős várat, akihez menekülhetnek, és aki által életet nyerhetnek.</a:t>
            </a:r>
            <a:endParaRPr b="1" sz="2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07" name="Google Shape;207;p33"/>
          <p:cNvSpPr txBox="1"/>
          <p:nvPr>
            <p:ph idx="1" type="body"/>
          </p:nvPr>
        </p:nvSpPr>
        <p:spPr>
          <a:xfrm>
            <a:off x="311700" y="10380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600"/>
              <a:t>6. Hálásak vagyunk Istennek, hogy megnyílt a temesvári gyülekezet új imaháza, és a gyergyószentmiklósi testvéreink is egy nemrég még bankként működő épületet átalakítva új, tágasabb imaterembe költözhettek. </a:t>
            </a:r>
            <a:endParaRPr b="1" sz="1600"/>
          </a:p>
          <a:p>
            <a:pPr indent="0" lvl="0" marL="0" rtl="0" algn="just">
              <a:spcBef>
                <a:spcPts val="0"/>
              </a:spcBef>
              <a:spcAft>
                <a:spcPts val="0"/>
              </a:spcAft>
              <a:buNone/>
            </a:pPr>
            <a:r>
              <a:rPr b="1" lang="hu" sz="1600"/>
              <a:t>Hálásak vagyunk, hogy a Sólyomkővári Tábor új ebédlőjének az építése jó ütemben halad, és az alagsor már teljesen elkészült. Hálásak vagyunk, hogy minden adott ahhoz, hogy idén tavasszal elkezdődhessen a Cserepka János Oktatási Központ építése, amelyet a Szilágyballán megvásárolt telekre fognak felhúzni. </a:t>
            </a:r>
            <a:endParaRPr b="1" sz="1600"/>
          </a:p>
          <a:p>
            <a:pPr indent="0" lvl="0" marL="0" rtl="0" algn="just">
              <a:spcBef>
                <a:spcPts val="0"/>
              </a:spcBef>
              <a:spcAft>
                <a:spcPts val="0"/>
              </a:spcAft>
              <a:buNone/>
            </a:pPr>
            <a:r>
              <a:t/>
            </a:r>
            <a:endParaRPr b="1" sz="1600"/>
          </a:p>
          <a:p>
            <a:pPr indent="0" lvl="0" marL="0" rtl="0" algn="just">
              <a:spcBef>
                <a:spcPts val="0"/>
              </a:spcBef>
              <a:spcAft>
                <a:spcPts val="0"/>
              </a:spcAft>
              <a:buNone/>
            </a:pPr>
            <a:r>
              <a:rPr b="1" lang="hu" sz="1600"/>
              <a:t>Kérjük az Urat, hogy gondoskodjon az építkezések anyagi fedezetéről, és adjon jó előrehaladást a munkálatokban!</a:t>
            </a:r>
            <a:endParaRPr b="1" sz="1600"/>
          </a:p>
          <a:p>
            <a:pPr indent="0" lvl="0" marL="0" rtl="0" algn="just">
              <a:spcBef>
                <a:spcPts val="0"/>
              </a:spcBef>
              <a:spcAft>
                <a:spcPts val="0"/>
              </a:spcAft>
              <a:buNone/>
            </a:pPr>
            <a:r>
              <a:t/>
            </a:r>
            <a:endParaRPr b="1" sz="1300"/>
          </a:p>
          <a:p>
            <a:pPr indent="0" lvl="0" marL="0" rtl="0" algn="just">
              <a:spcBef>
                <a:spcPts val="0"/>
              </a:spcBef>
              <a:spcAft>
                <a:spcPts val="0"/>
              </a:spcAft>
              <a:buNone/>
            </a:pPr>
            <a:r>
              <a:t/>
            </a:r>
            <a:endParaRPr b="1" sz="1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13" name="Google Shape;213;p34"/>
          <p:cNvSpPr txBox="1"/>
          <p:nvPr>
            <p:ph idx="1" type="body"/>
          </p:nvPr>
        </p:nvSpPr>
        <p:spPr>
          <a:xfrm>
            <a:off x="311700" y="10380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600"/>
              <a:t>7</a:t>
            </a:r>
            <a:r>
              <a:rPr b="1" lang="hu" sz="1600"/>
              <a:t>. </a:t>
            </a:r>
            <a:r>
              <a:rPr b="1" lang="hu" sz="1600"/>
              <a:t>Hálásak vagyunk, hogy az Ifjúsági Szövetségben megtörtént a vezetőség tisztújító választása. Imádkozzunk, hogy az új vezetőségi csapat, akik a következő két évre lettek megválasztva, Istentől kapott látással és lendülettel szolgáljanak a fiatalok között. </a:t>
            </a:r>
            <a:endParaRPr b="1" sz="1600"/>
          </a:p>
          <a:p>
            <a:pPr indent="0" lvl="0" marL="0" rtl="0" algn="l">
              <a:spcBef>
                <a:spcPts val="0"/>
              </a:spcBef>
              <a:spcAft>
                <a:spcPts val="0"/>
              </a:spcAft>
              <a:buNone/>
            </a:pPr>
            <a:r>
              <a:t/>
            </a:r>
            <a:endParaRPr b="1" sz="1600"/>
          </a:p>
          <a:p>
            <a:pPr indent="0" lvl="0" marL="0" rtl="0" algn="just">
              <a:spcBef>
                <a:spcPts val="0"/>
              </a:spcBef>
              <a:spcAft>
                <a:spcPts val="0"/>
              </a:spcAft>
              <a:buNone/>
            </a:pPr>
            <a:r>
              <a:rPr b="1" lang="hu" sz="1600"/>
              <a:t>8. Hálásak vagyunk a Hargita Tábor 30 éves fennállásáért. Hálát adunk Istennek, hogy a 2020-as év után, melyet ellehetetlenített a pandémia hozta megszorítások, újra zsongott a tábor, és hangos lehetett az Istent dicsőítő táborozók énekeitől és imádságaitól. Imádkozzunk, hogy az idei évre betervezett táborozásokat meg lehessen tartani, és a járványügyi korlátozások miatt, ne kelljen újra bezárni a tábort.</a:t>
            </a:r>
            <a:endParaRPr b="1" sz="1600"/>
          </a:p>
          <a:p>
            <a:pPr indent="0" lvl="0" marL="0" rtl="0" algn="just">
              <a:spcBef>
                <a:spcPts val="0"/>
              </a:spcBef>
              <a:spcAft>
                <a:spcPts val="0"/>
              </a:spcAft>
              <a:buNone/>
            </a:pPr>
            <a:r>
              <a:t/>
            </a:r>
            <a:endParaRPr b="1" sz="1300"/>
          </a:p>
          <a:p>
            <a:pPr indent="0" lvl="0" marL="0" rtl="0" algn="just">
              <a:spcBef>
                <a:spcPts val="0"/>
              </a:spcBef>
              <a:spcAft>
                <a:spcPts val="0"/>
              </a:spcAft>
              <a:buNone/>
            </a:pPr>
            <a:r>
              <a:t/>
            </a:r>
            <a:endParaRPr b="1" sz="1300"/>
          </a:p>
          <a:p>
            <a:pPr indent="0" lvl="0" marL="0" rtl="0" algn="just">
              <a:spcBef>
                <a:spcPts val="0"/>
              </a:spcBef>
              <a:spcAft>
                <a:spcPts val="0"/>
              </a:spcAft>
              <a:buNone/>
            </a:pPr>
            <a:r>
              <a:t/>
            </a:r>
            <a:endParaRPr b="1" sz="1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19" name="Google Shape;219;p35"/>
          <p:cNvSpPr txBox="1"/>
          <p:nvPr>
            <p:ph idx="1" type="body"/>
          </p:nvPr>
        </p:nvSpPr>
        <p:spPr>
          <a:xfrm>
            <a:off x="152400" y="3562150"/>
            <a:ext cx="3185700" cy="30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200"/>
              <a:t>Missziós Konferencia Marosvásárhelyen, 2021. január 30. </a:t>
            </a:r>
            <a:endParaRPr b="1" sz="1200"/>
          </a:p>
        </p:txBody>
      </p:sp>
      <p:pic>
        <p:nvPicPr>
          <p:cNvPr descr="A képen szöveg, személy, személyek, csoport látható&#10;&#10;Automatikusan generált leírás" id="220" name="Google Shape;220;p35"/>
          <p:cNvPicPr preferRelativeResize="0"/>
          <p:nvPr/>
        </p:nvPicPr>
        <p:blipFill>
          <a:blip r:embed="rId3">
            <a:alphaModFix/>
          </a:blip>
          <a:stretch>
            <a:fillRect/>
          </a:stretch>
        </p:blipFill>
        <p:spPr>
          <a:xfrm>
            <a:off x="152400" y="1304825"/>
            <a:ext cx="3275963" cy="2231224"/>
          </a:xfrm>
          <a:prstGeom prst="rect">
            <a:avLst/>
          </a:prstGeom>
          <a:noFill/>
          <a:ln>
            <a:noFill/>
          </a:ln>
        </p:spPr>
      </p:pic>
      <p:pic>
        <p:nvPicPr>
          <p:cNvPr descr="A képen szöveg, személy, beltéri, állás látható&#10;&#10;Automatikusan generált leírás" id="221" name="Google Shape;221;p35"/>
          <p:cNvPicPr preferRelativeResize="0"/>
          <p:nvPr/>
        </p:nvPicPr>
        <p:blipFill rotWithShape="1">
          <a:blip r:embed="rId4">
            <a:alphaModFix/>
          </a:blip>
          <a:srcRect b="9090" l="0" r="0" t="9082"/>
          <a:stretch/>
        </p:blipFill>
        <p:spPr>
          <a:xfrm>
            <a:off x="3580763" y="1304825"/>
            <a:ext cx="4094955" cy="2231225"/>
          </a:xfrm>
          <a:prstGeom prst="rect">
            <a:avLst/>
          </a:prstGeom>
          <a:noFill/>
          <a:ln>
            <a:noFill/>
          </a:ln>
        </p:spPr>
      </p:pic>
      <p:sp>
        <p:nvSpPr>
          <p:cNvPr id="222" name="Google Shape;222;p35"/>
          <p:cNvSpPr txBox="1"/>
          <p:nvPr/>
        </p:nvSpPr>
        <p:spPr>
          <a:xfrm>
            <a:off x="3580750" y="3562150"/>
            <a:ext cx="409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u" sz="1200">
                <a:solidFill>
                  <a:schemeClr val="dk2"/>
                </a:solidFill>
                <a:latin typeface="Open Sans"/>
                <a:ea typeface="Open Sans"/>
                <a:cs typeface="Open Sans"/>
                <a:sym typeface="Open Sans"/>
              </a:rPr>
              <a:t>EMABISZ tisztújító választó konferencia Kémeren, 2021. február 13. </a:t>
            </a:r>
            <a:endParaRPr>
              <a:solidFill>
                <a:schemeClr val="dk2"/>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28" name="Google Shape;228;p36"/>
          <p:cNvSpPr txBox="1"/>
          <p:nvPr>
            <p:ph idx="1" type="body"/>
          </p:nvPr>
        </p:nvSpPr>
        <p:spPr>
          <a:xfrm>
            <a:off x="152400" y="4005950"/>
            <a:ext cx="4677600" cy="761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200"/>
              <a:t>Országos női csendesnapok a Hargita Táborban, 2021. május 7-9. </a:t>
            </a:r>
            <a:endParaRPr b="1" sz="1400"/>
          </a:p>
        </p:txBody>
      </p:sp>
      <p:pic>
        <p:nvPicPr>
          <p:cNvPr descr="A képen kültéri, személy, személyek, tömeg látható&#10;&#10;Automatikusan generált leírás" id="229" name="Google Shape;229;p36"/>
          <p:cNvPicPr preferRelativeResize="0"/>
          <p:nvPr/>
        </p:nvPicPr>
        <p:blipFill rotWithShape="1">
          <a:blip r:embed="rId3">
            <a:alphaModFix/>
          </a:blip>
          <a:srcRect b="10936" l="0" r="0" t="10944"/>
          <a:stretch/>
        </p:blipFill>
        <p:spPr>
          <a:xfrm>
            <a:off x="152400" y="1304825"/>
            <a:ext cx="4677660" cy="2548725"/>
          </a:xfrm>
          <a:prstGeom prst="rect">
            <a:avLst/>
          </a:prstGeom>
          <a:noFill/>
          <a:ln>
            <a:noFill/>
          </a:ln>
        </p:spPr>
      </p:pic>
      <p:pic>
        <p:nvPicPr>
          <p:cNvPr descr="A képen személy, személyek, csoport, tömeg látható&#10;&#10;Automatikusan generált leírás" id="230" name="Google Shape;230;p36"/>
          <p:cNvPicPr preferRelativeResize="0"/>
          <p:nvPr/>
        </p:nvPicPr>
        <p:blipFill rotWithShape="1">
          <a:blip r:embed="rId4">
            <a:alphaModFix/>
          </a:blip>
          <a:srcRect b="9148" l="0" r="0" t="0"/>
          <a:stretch/>
        </p:blipFill>
        <p:spPr>
          <a:xfrm>
            <a:off x="4982460" y="1304825"/>
            <a:ext cx="3823087" cy="2548725"/>
          </a:xfrm>
          <a:prstGeom prst="rect">
            <a:avLst/>
          </a:prstGeom>
          <a:noFill/>
          <a:ln>
            <a:noFill/>
          </a:ln>
        </p:spPr>
      </p:pic>
      <p:sp>
        <p:nvSpPr>
          <p:cNvPr id="231" name="Google Shape;231;p36"/>
          <p:cNvSpPr txBox="1"/>
          <p:nvPr/>
        </p:nvSpPr>
        <p:spPr>
          <a:xfrm>
            <a:off x="4991050" y="4007025"/>
            <a:ext cx="382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u" sz="1200">
                <a:solidFill>
                  <a:schemeClr val="dk2"/>
                </a:solidFill>
                <a:latin typeface="Open Sans"/>
                <a:ea typeface="Open Sans"/>
                <a:cs typeface="Open Sans"/>
                <a:sym typeface="Open Sans"/>
              </a:rPr>
              <a:t>A temesvári új imaház megnyítója, 2021. június 27. </a:t>
            </a:r>
            <a:endParaRPr>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
        <p:nvSpPr>
          <p:cNvPr id="237" name="Google Shape;237;p37"/>
          <p:cNvSpPr txBox="1"/>
          <p:nvPr>
            <p:ph idx="1" type="body"/>
          </p:nvPr>
        </p:nvSpPr>
        <p:spPr>
          <a:xfrm>
            <a:off x="1935525" y="4234225"/>
            <a:ext cx="7212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400"/>
              <a:t>30 éves a Hargita Tábor</a:t>
            </a:r>
            <a:endParaRPr b="1" sz="1400"/>
          </a:p>
        </p:txBody>
      </p:sp>
      <p:pic>
        <p:nvPicPr>
          <p:cNvPr descr="A képen személy, kültéri, személyek látható&#10;&#10;Automatikusan generált leírás" id="238" name="Google Shape;238;p37"/>
          <p:cNvPicPr preferRelativeResize="0"/>
          <p:nvPr/>
        </p:nvPicPr>
        <p:blipFill>
          <a:blip r:embed="rId3">
            <a:alphaModFix/>
          </a:blip>
          <a:stretch>
            <a:fillRect/>
          </a:stretch>
        </p:blipFill>
        <p:spPr>
          <a:xfrm>
            <a:off x="1935525" y="445025"/>
            <a:ext cx="6490074" cy="3702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Vajdaság</a:t>
            </a:r>
            <a:endParaRPr/>
          </a:p>
        </p:txBody>
      </p:sp>
      <p:sp>
        <p:nvSpPr>
          <p:cNvPr id="244" name="Google Shape;244;p38"/>
          <p:cNvSpPr txBox="1"/>
          <p:nvPr>
            <p:ph idx="1" type="body"/>
          </p:nvPr>
        </p:nvSpPr>
        <p:spPr>
          <a:xfrm>
            <a:off x="311700" y="11524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1600"/>
              <a:t>Hálaadás</a:t>
            </a:r>
            <a:endParaRPr b="1" sz="1600"/>
          </a:p>
          <a:p>
            <a:pPr indent="0" lvl="0" marL="0" rtl="0" algn="just">
              <a:spcBef>
                <a:spcPts val="0"/>
              </a:spcBef>
              <a:spcAft>
                <a:spcPts val="0"/>
              </a:spcAft>
              <a:buNone/>
            </a:pPr>
            <a:r>
              <a:rPr b="1" lang="hu" sz="1400"/>
              <a:t>Amikor visszatekintünk az elmúlt évre első gondolatunk a hálaadás.</a:t>
            </a:r>
            <a:endParaRPr b="1" sz="1400"/>
          </a:p>
          <a:p>
            <a:pPr indent="0" lvl="0" marL="0" rtl="0" algn="just">
              <a:spcBef>
                <a:spcPts val="0"/>
              </a:spcBef>
              <a:spcAft>
                <a:spcPts val="0"/>
              </a:spcAft>
              <a:buNone/>
            </a:pPr>
            <a:r>
              <a:rPr b="1" lang="hu" sz="1400"/>
              <a:t>- A csantavéri és kishegyesi, bácskossuthfalvi, pacséri gyülekezet vezetői, és szinte mindenki át esett a COVID-19. Megtartott minket az Úr.</a:t>
            </a:r>
            <a:endParaRPr b="1" sz="1400"/>
          </a:p>
          <a:p>
            <a:pPr indent="0" lvl="0" marL="0" rtl="0" algn="just">
              <a:spcBef>
                <a:spcPts val="0"/>
              </a:spcBef>
              <a:spcAft>
                <a:spcPts val="0"/>
              </a:spcAft>
              <a:buNone/>
            </a:pPr>
            <a:r>
              <a:rPr b="1" lang="hu" sz="1400"/>
              <a:t>- Hála, hogy megtarthattuk az istentiszteleteinket, online, de főleg élőben is.</a:t>
            </a:r>
            <a:endParaRPr b="1" sz="1400"/>
          </a:p>
          <a:p>
            <a:pPr indent="0" lvl="0" marL="0" rtl="0" algn="just">
              <a:spcBef>
                <a:spcPts val="0"/>
              </a:spcBef>
              <a:spcAft>
                <a:spcPts val="0"/>
              </a:spcAft>
              <a:buNone/>
            </a:pPr>
            <a:r>
              <a:rPr b="1" lang="hu" sz="1400"/>
              <a:t>- Gyerektáborokat tarthattunk, kevesebbet, de jó tanítás, hangulat mellett.</a:t>
            </a:r>
            <a:endParaRPr b="1" sz="1400"/>
          </a:p>
          <a:p>
            <a:pPr indent="0" lvl="0" marL="0" rtl="0" algn="just">
              <a:spcBef>
                <a:spcPts val="0"/>
              </a:spcBef>
              <a:spcAft>
                <a:spcPts val="0"/>
              </a:spcAft>
              <a:buNone/>
            </a:pPr>
            <a:r>
              <a:rPr b="1" lang="hu" sz="1400"/>
              <a:t>- Isten megtartotta közösségeink tagságát. Senki nem halálozott el, nem hagyták el a gyülekezeteinket (Csantavér, Kishegyes), míg a többiekben erősen megrostálódott a tagság, szinte a kritikus minimum alá jutott. Elköltözés, elmaradás, betegségek miatt történt ez. Hála a hűségesekért.</a:t>
            </a:r>
            <a:endParaRPr b="1" sz="1400"/>
          </a:p>
          <a:p>
            <a:pPr indent="0" lvl="0" marL="0" rtl="0" algn="just">
              <a:spcBef>
                <a:spcPts val="0"/>
              </a:spcBef>
              <a:spcAft>
                <a:spcPts val="0"/>
              </a:spcAft>
              <a:buNone/>
            </a:pPr>
            <a:r>
              <a:rPr b="1" lang="hu" sz="1400"/>
              <a:t>- Fenntarthattuk intenzív segélyprogramjainkat, ami hatalmas kegyelem, tekintve gyülekezeteink csekély lehetőségeit. Tűzifa, élelmiszer, gyógyszer osztás ok egészségügyi segítség, tanácsadások folytonosak maradhattak, ott, ahol igazán kellett.</a:t>
            </a:r>
            <a:endParaRPr b="1" sz="1400"/>
          </a:p>
          <a:p>
            <a:pPr indent="0" lvl="0" marL="0" rtl="0" algn="just">
              <a:spcBef>
                <a:spcPts val="0"/>
              </a:spcBef>
              <a:spcAft>
                <a:spcPts val="0"/>
              </a:spcAft>
              <a:buNone/>
            </a:pPr>
            <a:r>
              <a:t/>
            </a:r>
            <a:endParaRPr b="1"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Vajdaság</a:t>
            </a:r>
            <a:endParaRPr/>
          </a:p>
        </p:txBody>
      </p:sp>
      <p:sp>
        <p:nvSpPr>
          <p:cNvPr id="250" name="Google Shape;250;p39"/>
          <p:cNvSpPr txBox="1"/>
          <p:nvPr>
            <p:ph idx="1" type="body"/>
          </p:nvPr>
        </p:nvSpPr>
        <p:spPr>
          <a:xfrm>
            <a:off x="311700" y="11524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1600"/>
              <a:t>Kéréseink</a:t>
            </a:r>
            <a:endParaRPr b="1" sz="1600"/>
          </a:p>
          <a:p>
            <a:pPr indent="0" lvl="0" marL="0" rtl="0" algn="ctr">
              <a:spcBef>
                <a:spcPts val="0"/>
              </a:spcBef>
              <a:spcAft>
                <a:spcPts val="0"/>
              </a:spcAft>
              <a:buNone/>
            </a:pPr>
            <a:r>
              <a:t/>
            </a:r>
            <a:endParaRPr b="1" sz="700"/>
          </a:p>
          <a:p>
            <a:pPr indent="0" lvl="0" marL="0" rtl="0" algn="l">
              <a:spcBef>
                <a:spcPts val="0"/>
              </a:spcBef>
              <a:spcAft>
                <a:spcPts val="0"/>
              </a:spcAft>
              <a:buNone/>
            </a:pPr>
            <a:r>
              <a:rPr b="1" lang="hu" sz="1400"/>
              <a:t>- Imádkozunk megtérésekért, bemerítéséekért, lelki egységért, egymás elhordozásáért szeretetben.</a:t>
            </a:r>
            <a:endParaRPr b="1" sz="1400"/>
          </a:p>
          <a:p>
            <a:pPr indent="0" lvl="0" marL="0" rtl="0" algn="l">
              <a:spcBef>
                <a:spcPts val="0"/>
              </a:spcBef>
              <a:spcAft>
                <a:spcPts val="0"/>
              </a:spcAft>
              <a:buNone/>
            </a:pPr>
            <a:r>
              <a:rPr b="1" lang="hu" sz="1400"/>
              <a:t>- Új testvérekért , akik beállnak a szolgálatba. Lelki segítőkért, akik az egységért, egymás segítéséért küzdenek.</a:t>
            </a:r>
            <a:endParaRPr b="1" sz="1400"/>
          </a:p>
          <a:p>
            <a:pPr indent="0" lvl="0" marL="0" rtl="0" algn="l">
              <a:spcBef>
                <a:spcPts val="0"/>
              </a:spcBef>
              <a:spcAft>
                <a:spcPts val="0"/>
              </a:spcAft>
              <a:buNone/>
            </a:pPr>
            <a:r>
              <a:rPr b="1" lang="hu" sz="1400"/>
              <a:t>- Fiatalokért, akik a gyülekzetek vezetésében is részt vállalnak, ahogy a többi szolgálatban is.</a:t>
            </a:r>
            <a:endParaRPr b="1" sz="1400"/>
          </a:p>
          <a:p>
            <a:pPr indent="0" lvl="0" marL="0" rtl="0" algn="l">
              <a:spcBef>
                <a:spcPts val="0"/>
              </a:spcBef>
              <a:spcAft>
                <a:spcPts val="0"/>
              </a:spcAft>
              <a:buNone/>
            </a:pPr>
            <a:r>
              <a:rPr b="1" lang="hu" sz="1400"/>
              <a:t>- segítőkért a betegágyak mellé, van ahol minden családra jut egy- egy komoly beteg</a:t>
            </a:r>
            <a:endParaRPr b="1" sz="1400"/>
          </a:p>
          <a:p>
            <a:pPr indent="0" lvl="0" marL="0" rtl="0" algn="l">
              <a:spcBef>
                <a:spcPts val="0"/>
              </a:spcBef>
              <a:spcAft>
                <a:spcPts val="0"/>
              </a:spcAft>
              <a:buNone/>
            </a:pPr>
            <a:r>
              <a:rPr b="1" lang="hu" sz="1400"/>
              <a:t>- áldja meg szerteágazó karitatív munkáinkat, teremjenek belőle lelki eredmények is.</a:t>
            </a:r>
            <a:endParaRPr b="1" sz="1400"/>
          </a:p>
          <a:p>
            <a:pPr indent="0" lvl="0" marL="0" rtl="0" algn="l">
              <a:spcBef>
                <a:spcPts val="0"/>
              </a:spcBef>
              <a:spcAft>
                <a:spcPts val="0"/>
              </a:spcAft>
              <a:buNone/>
            </a:pPr>
            <a:r>
              <a:rPr b="1" lang="hu" sz="1400"/>
              <a:t>- a fenntartható programokért: legyen rá ember, akarat, hit, anyagi háttér.</a:t>
            </a:r>
            <a:endParaRPr b="1" sz="1400"/>
          </a:p>
          <a:p>
            <a:pPr indent="0" lvl="0" marL="0" rtl="0" algn="l">
              <a:spcBef>
                <a:spcPts val="0"/>
              </a:spcBef>
              <a:spcAft>
                <a:spcPts val="0"/>
              </a:spcAft>
              <a:buNone/>
            </a:pPr>
            <a:r>
              <a:t/>
            </a:r>
            <a:endParaRPr b="1" sz="700"/>
          </a:p>
          <a:p>
            <a:pPr indent="0" lvl="0" marL="0" rtl="0" algn="ctr">
              <a:spcBef>
                <a:spcPts val="0"/>
              </a:spcBef>
              <a:spcAft>
                <a:spcPts val="0"/>
              </a:spcAft>
              <a:buNone/>
            </a:pPr>
            <a:r>
              <a:rPr b="1" lang="hu" sz="1600"/>
              <a:t>Dicsőítés</a:t>
            </a:r>
            <a:endParaRPr b="1" sz="1600"/>
          </a:p>
          <a:p>
            <a:pPr indent="0" lvl="0" marL="0" rtl="0" algn="l">
              <a:spcBef>
                <a:spcPts val="0"/>
              </a:spcBef>
              <a:spcAft>
                <a:spcPts val="0"/>
              </a:spcAft>
              <a:buNone/>
            </a:pPr>
            <a:r>
              <a:rPr b="1" lang="hu" sz="1400"/>
              <a:t>Dicsőitjük az Úrat, aki minden körülmények között kezében tartja a dolgokat, és mindent az Őt szeretők javára fordítja.  </a:t>
            </a:r>
            <a:endParaRPr b="1" sz="1400"/>
          </a:p>
          <a:p>
            <a:pPr indent="0" lvl="0" marL="0" rtl="0" algn="l">
              <a:spcBef>
                <a:spcPts val="0"/>
              </a:spcBef>
              <a:spcAft>
                <a:spcPts val="0"/>
              </a:spcAft>
              <a:buNone/>
            </a:pPr>
            <a:r>
              <a:rPr b="1" lang="hu" sz="1400"/>
              <a:t>Dícsőítjük őt a megtartásért, és azért, mert még terve van velünk.</a:t>
            </a:r>
            <a:endParaRPr b="1" sz="2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Vajdaság</a:t>
            </a:r>
            <a:endParaRPr/>
          </a:p>
        </p:txBody>
      </p:sp>
      <p:sp>
        <p:nvSpPr>
          <p:cNvPr id="256" name="Google Shape;256;p40"/>
          <p:cNvSpPr txBox="1"/>
          <p:nvPr>
            <p:ph idx="1" type="body"/>
          </p:nvPr>
        </p:nvSpPr>
        <p:spPr>
          <a:xfrm>
            <a:off x="441725" y="3825375"/>
            <a:ext cx="2104800" cy="916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hu" sz="1400"/>
              <a:t>A vajdasági baptista gyermektábor résztvevői</a:t>
            </a:r>
            <a:endParaRPr b="1" sz="1400"/>
          </a:p>
        </p:txBody>
      </p:sp>
      <p:pic>
        <p:nvPicPr>
          <p:cNvPr id="257" name="Google Shape;257;p40"/>
          <p:cNvPicPr preferRelativeResize="0"/>
          <p:nvPr/>
        </p:nvPicPr>
        <p:blipFill>
          <a:blip r:embed="rId3">
            <a:alphaModFix/>
          </a:blip>
          <a:stretch>
            <a:fillRect/>
          </a:stretch>
        </p:blipFill>
        <p:spPr>
          <a:xfrm>
            <a:off x="2617575" y="784550"/>
            <a:ext cx="6214723" cy="3957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Vajdaság</a:t>
            </a:r>
            <a:endParaRPr/>
          </a:p>
        </p:txBody>
      </p:sp>
      <p:pic>
        <p:nvPicPr>
          <p:cNvPr id="263" name="Google Shape;263;p41"/>
          <p:cNvPicPr preferRelativeResize="0"/>
          <p:nvPr/>
        </p:nvPicPr>
        <p:blipFill>
          <a:blip r:embed="rId3">
            <a:alphaModFix/>
          </a:blip>
          <a:stretch>
            <a:fillRect/>
          </a:stretch>
        </p:blipFill>
        <p:spPr>
          <a:xfrm>
            <a:off x="2886130" y="394738"/>
            <a:ext cx="5805375" cy="4354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 - imatémák</a:t>
            </a:r>
            <a:endParaRPr/>
          </a:p>
        </p:txBody>
      </p:sp>
      <p:sp>
        <p:nvSpPr>
          <p:cNvPr id="83" name="Google Shape;83;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2000"/>
              <a:t>Hálaadás:</a:t>
            </a:r>
            <a:endParaRPr b="1" sz="2000"/>
          </a:p>
          <a:p>
            <a:pPr indent="0" lvl="0" marL="0" rtl="0" algn="just">
              <a:spcBef>
                <a:spcPts val="1200"/>
              </a:spcBef>
              <a:spcAft>
                <a:spcPts val="0"/>
              </a:spcAft>
              <a:buNone/>
            </a:pPr>
            <a:r>
              <a:rPr lang="hu" sz="1600"/>
              <a:t>Budapest belvárosában </a:t>
            </a:r>
            <a:r>
              <a:rPr b="1" lang="hu" sz="1600"/>
              <a:t>új gyülekezet alakult</a:t>
            </a:r>
            <a:r>
              <a:rPr lang="hu" sz="1600"/>
              <a:t>! Jelen Baptista Gyülekezet a neve. A gyülekezetplántáló szolgálatban ez egy nagy öröm.</a:t>
            </a:r>
            <a:endParaRPr sz="1600"/>
          </a:p>
          <a:p>
            <a:pPr indent="0" lvl="0" marL="0" rtl="0" algn="just">
              <a:spcBef>
                <a:spcPts val="1200"/>
              </a:spcBef>
              <a:spcAft>
                <a:spcPts val="0"/>
              </a:spcAft>
              <a:buNone/>
            </a:pPr>
            <a:r>
              <a:rPr lang="hu" sz="1600"/>
              <a:t>A </a:t>
            </a:r>
            <a:r>
              <a:rPr b="1" lang="hu" sz="1600"/>
              <a:t>cigánymisszióban is egy új gyülekezet</a:t>
            </a:r>
            <a:r>
              <a:rPr lang="hu" sz="1600"/>
              <a:t> kezdte meg a szolgálatát Budapest, Pestszentlőrinc városrészben.</a:t>
            </a:r>
            <a:endParaRPr sz="1600"/>
          </a:p>
          <a:p>
            <a:pPr indent="0" lvl="0" marL="0" rtl="0" algn="just">
              <a:spcBef>
                <a:spcPts val="1200"/>
              </a:spcBef>
              <a:spcAft>
                <a:spcPts val="1200"/>
              </a:spcAft>
              <a:buNone/>
            </a:pPr>
            <a:r>
              <a:rPr lang="hu" sz="1600"/>
              <a:t>Az elmúlt évben</a:t>
            </a:r>
            <a:r>
              <a:rPr b="1" lang="hu" sz="1600"/>
              <a:t> hét új lelkipásztor állt szolgálatba</a:t>
            </a:r>
            <a:r>
              <a:rPr lang="hu" sz="1600"/>
              <a:t> és </a:t>
            </a:r>
            <a:r>
              <a:rPr b="1" lang="hu" sz="1600"/>
              <a:t>két új iskolalelkész</a:t>
            </a:r>
            <a:r>
              <a:rPr lang="hu" sz="1600"/>
              <a:t>. Hálásak vagyunk értük!</a:t>
            </a:r>
            <a:endParaRPr b="1"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Felvidék</a:t>
            </a:r>
            <a:endParaRPr/>
          </a:p>
        </p:txBody>
      </p:sp>
      <p:sp>
        <p:nvSpPr>
          <p:cNvPr id="269" name="Google Shape;269;p42"/>
          <p:cNvSpPr txBox="1"/>
          <p:nvPr>
            <p:ph idx="1" type="body"/>
          </p:nvPr>
        </p:nvSpPr>
        <p:spPr>
          <a:xfrm>
            <a:off x="311700" y="920400"/>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2000"/>
              <a:t>Hála okok: </a:t>
            </a:r>
            <a:endParaRPr b="1" sz="2000"/>
          </a:p>
          <a:p>
            <a:pPr indent="0" lvl="0" marL="0" rtl="0" algn="just">
              <a:spcBef>
                <a:spcPts val="1200"/>
              </a:spcBef>
              <a:spcAft>
                <a:spcPts val="0"/>
              </a:spcAft>
              <a:buNone/>
            </a:pPr>
            <a:r>
              <a:rPr b="1" lang="hu" sz="1600"/>
              <a:t>Hálásak vagyunk, hogy az Úr többségében megőrizte a közösségünket a lezárások, kijárási tilalmak időszakában is. Hálásak vagyunk azért is, mert bár történtek elhalálozások, egy sem a koronavírus következtében történt, a vírus nem tett kárt bennünk. </a:t>
            </a:r>
            <a:endParaRPr b="1" sz="1600"/>
          </a:p>
          <a:p>
            <a:pPr indent="0" lvl="0" marL="0" rtl="0" algn="just">
              <a:spcBef>
                <a:spcPts val="1200"/>
              </a:spcBef>
              <a:spcAft>
                <a:spcPts val="0"/>
              </a:spcAft>
              <a:buNone/>
            </a:pPr>
            <a:r>
              <a:rPr b="1" lang="hu" sz="1600"/>
              <a:t>Hálásak vagyunk az ifjúságunkért. Köszönjük Istennek, hogy az évek alatt egy összetartó ificsapatot épített közösségünkben, akik elkötelezettek arra, hogy Isten dicsőségének éljenek. </a:t>
            </a:r>
            <a:endParaRPr b="1" sz="1600"/>
          </a:p>
          <a:p>
            <a:pPr indent="0" lvl="0" marL="0" rtl="0" algn="just">
              <a:spcBef>
                <a:spcPts val="1200"/>
              </a:spcBef>
              <a:spcAft>
                <a:spcPts val="0"/>
              </a:spcAft>
              <a:buNone/>
            </a:pPr>
            <a:r>
              <a:rPr b="1" lang="hu" sz="1600"/>
              <a:t>Hálásak vagyunk a dunaszerdahelyi házi közösségért, mely rendszeressé vált s ketten is óhajtják a képen lévők közül a bemerítést, gyülekezetünkhöz való tartozást. </a:t>
            </a:r>
            <a:endParaRPr b="1" sz="2300"/>
          </a:p>
          <a:p>
            <a:pPr indent="0" lvl="0" marL="0" rtl="0" algn="just">
              <a:spcBef>
                <a:spcPts val="1200"/>
              </a:spcBef>
              <a:spcAft>
                <a:spcPts val="1200"/>
              </a:spcAft>
              <a:buNone/>
            </a:pPr>
            <a:r>
              <a:t/>
            </a:r>
            <a:endParaRPr b="1" sz="16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Felvidék</a:t>
            </a:r>
            <a:endParaRPr/>
          </a:p>
        </p:txBody>
      </p:sp>
      <p:sp>
        <p:nvSpPr>
          <p:cNvPr id="275" name="Google Shape;275;p4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2000"/>
              <a:t>Imakérések:</a:t>
            </a:r>
            <a:endParaRPr sz="2000">
              <a:solidFill>
                <a:srgbClr val="000000"/>
              </a:solidFill>
              <a:latin typeface="Arial"/>
              <a:ea typeface="Arial"/>
              <a:cs typeface="Arial"/>
              <a:sym typeface="Arial"/>
            </a:endParaRPr>
          </a:p>
          <a:p>
            <a:pPr indent="0" lvl="0" marL="0" rtl="0" algn="just">
              <a:spcBef>
                <a:spcPts val="1200"/>
              </a:spcBef>
              <a:spcAft>
                <a:spcPts val="0"/>
              </a:spcAft>
              <a:buNone/>
            </a:pPr>
            <a:r>
              <a:rPr b="1" lang="hu" sz="1600">
                <a:latin typeface="Arial"/>
                <a:ea typeface="Arial"/>
                <a:cs typeface="Arial"/>
                <a:sym typeface="Arial"/>
              </a:rPr>
              <a:t>Az utóbbi években sajnos több gyülekezeti tagunk is elmaradozott közösségünktől, különböző okok miatt. Többen közülük sajnos látszólag inkább a jelenvaló világhoz ragaszkodva. Kérésünk, hogy hozza vissza az Úr tékozló fiainkat. </a:t>
            </a:r>
            <a:endParaRPr b="1" sz="1600">
              <a:latin typeface="Arial"/>
              <a:ea typeface="Arial"/>
              <a:cs typeface="Arial"/>
              <a:sym typeface="Arial"/>
            </a:endParaRPr>
          </a:p>
          <a:p>
            <a:pPr indent="0" lvl="0" marL="0" rtl="0" algn="just">
              <a:spcBef>
                <a:spcPts val="1200"/>
              </a:spcBef>
              <a:spcAft>
                <a:spcPts val="0"/>
              </a:spcAft>
              <a:buNone/>
            </a:pPr>
            <a:r>
              <a:rPr b="1" lang="hu" sz="1600">
                <a:latin typeface="Arial"/>
                <a:ea typeface="Arial"/>
                <a:cs typeface="Arial"/>
                <a:sym typeface="Arial"/>
              </a:rPr>
              <a:t>Gyülekezetünkben sajnos már évek óta nem volt bemerítkezés. Vannak érdeklődők az ifjúságban, a női csoportban, családokban, s látjuk, hogy sokakban van igény az evangélium üzenetére. Imádkozzunk, hogy eredményesen tudjuk hirdetni a jó hírt az emberek között, imádkozzunk, hogy formálja továbbra is az érdeklődők és kívülállók szívét az Úr, hogy növekedhessen az Ő népe, s ha úgy látja jónak, gyülekezetünk is. </a:t>
            </a:r>
            <a:endParaRPr b="1" sz="1600">
              <a:latin typeface="Arial"/>
              <a:ea typeface="Arial"/>
              <a:cs typeface="Arial"/>
              <a:sym typeface="Arial"/>
            </a:endParaRPr>
          </a:p>
          <a:p>
            <a:pPr indent="0" lvl="0" marL="0" rtl="0" algn="just">
              <a:spcBef>
                <a:spcPts val="1200"/>
              </a:spcBef>
              <a:spcAft>
                <a:spcPts val="0"/>
              </a:spcAft>
              <a:buNone/>
            </a:pPr>
            <a:r>
              <a:t/>
            </a:r>
            <a:endParaRPr b="1" sz="1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Felvidék</a:t>
            </a:r>
            <a:endParaRPr/>
          </a:p>
        </p:txBody>
      </p:sp>
      <p:sp>
        <p:nvSpPr>
          <p:cNvPr id="281" name="Google Shape;281;p44"/>
          <p:cNvSpPr txBox="1"/>
          <p:nvPr>
            <p:ph idx="1" type="body"/>
          </p:nvPr>
        </p:nvSpPr>
        <p:spPr>
          <a:xfrm>
            <a:off x="413550" y="3618500"/>
            <a:ext cx="2100000" cy="89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1400"/>
              <a:t>Körzetünk testvériségének egy része</a:t>
            </a:r>
            <a:endParaRPr b="1" sz="1400"/>
          </a:p>
        </p:txBody>
      </p:sp>
      <p:pic>
        <p:nvPicPr>
          <p:cNvPr descr="C:\Users\Jonatán\Downloads\IMG_20220109_120026.jpg" id="282" name="Google Shape;282;p44"/>
          <p:cNvPicPr preferRelativeResize="0"/>
          <p:nvPr/>
        </p:nvPicPr>
        <p:blipFill>
          <a:blip r:embed="rId3">
            <a:alphaModFix/>
          </a:blip>
          <a:stretch>
            <a:fillRect/>
          </a:stretch>
        </p:blipFill>
        <p:spPr>
          <a:xfrm>
            <a:off x="2698700" y="186350"/>
            <a:ext cx="5762625" cy="4324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Felvidék</a:t>
            </a:r>
            <a:endParaRPr/>
          </a:p>
        </p:txBody>
      </p:sp>
      <p:sp>
        <p:nvSpPr>
          <p:cNvPr id="288" name="Google Shape;288;p45"/>
          <p:cNvSpPr txBox="1"/>
          <p:nvPr>
            <p:ph idx="1" type="body"/>
          </p:nvPr>
        </p:nvSpPr>
        <p:spPr>
          <a:xfrm>
            <a:off x="5226375" y="3858350"/>
            <a:ext cx="2873700" cy="4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hu" sz="1400"/>
              <a:t>Fiataljaink egy része</a:t>
            </a:r>
            <a:endParaRPr b="1" sz="1400"/>
          </a:p>
        </p:txBody>
      </p:sp>
      <p:pic>
        <p:nvPicPr>
          <p:cNvPr descr="C:\Users\Jonatán\Downloads\IMG_20220109_120214.jpg" id="289" name="Google Shape;289;p45"/>
          <p:cNvPicPr preferRelativeResize="0"/>
          <p:nvPr/>
        </p:nvPicPr>
        <p:blipFill>
          <a:blip r:embed="rId3">
            <a:alphaModFix/>
          </a:blip>
          <a:stretch>
            <a:fillRect/>
          </a:stretch>
        </p:blipFill>
        <p:spPr>
          <a:xfrm>
            <a:off x="5226375" y="1152425"/>
            <a:ext cx="3605913" cy="2705925"/>
          </a:xfrm>
          <a:prstGeom prst="rect">
            <a:avLst/>
          </a:prstGeom>
          <a:noFill/>
          <a:ln>
            <a:noFill/>
          </a:ln>
        </p:spPr>
      </p:pic>
      <p:pic>
        <p:nvPicPr>
          <p:cNvPr id="290" name="Google Shape;290;p45"/>
          <p:cNvPicPr preferRelativeResize="0"/>
          <p:nvPr/>
        </p:nvPicPr>
        <p:blipFill>
          <a:blip r:embed="rId4">
            <a:alphaModFix/>
          </a:blip>
          <a:stretch>
            <a:fillRect/>
          </a:stretch>
        </p:blipFill>
        <p:spPr>
          <a:xfrm>
            <a:off x="311700" y="1304825"/>
            <a:ext cx="3989551" cy="2992174"/>
          </a:xfrm>
          <a:prstGeom prst="rect">
            <a:avLst/>
          </a:prstGeom>
          <a:noFill/>
          <a:ln>
            <a:noFill/>
          </a:ln>
        </p:spPr>
      </p:pic>
      <p:sp>
        <p:nvSpPr>
          <p:cNvPr id="291" name="Google Shape;291;p45"/>
          <p:cNvSpPr txBox="1"/>
          <p:nvPr>
            <p:ph idx="1" type="body"/>
          </p:nvPr>
        </p:nvSpPr>
        <p:spPr>
          <a:xfrm>
            <a:off x="311700" y="4297000"/>
            <a:ext cx="3807300" cy="4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hu" sz="1400"/>
              <a:t>Dunaszerdahelyi háziközösség</a:t>
            </a:r>
            <a:endParaRPr b="1"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 - imatémák</a:t>
            </a:r>
            <a:endParaRPr/>
          </a:p>
        </p:txBody>
      </p:sp>
      <p:sp>
        <p:nvSpPr>
          <p:cNvPr id="89" name="Google Shape;89;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hu" sz="2000"/>
              <a:t>Szolgálati váltások: </a:t>
            </a:r>
            <a:endParaRPr b="1" sz="2000"/>
          </a:p>
          <a:p>
            <a:pPr indent="0" lvl="0" marL="0" rtl="0" algn="just">
              <a:spcBef>
                <a:spcPts val="1200"/>
              </a:spcBef>
              <a:spcAft>
                <a:spcPts val="0"/>
              </a:spcAft>
              <a:buNone/>
            </a:pPr>
            <a:r>
              <a:rPr lang="hu" sz="1600"/>
              <a:t>Az országos közösségünkben választási év volt. A közgyűlés </a:t>
            </a:r>
            <a:r>
              <a:rPr b="1" lang="hu" sz="1600"/>
              <a:t>új főtitkárt</a:t>
            </a:r>
            <a:r>
              <a:rPr lang="hu" sz="1600"/>
              <a:t> választott</a:t>
            </a:r>
            <a:r>
              <a:rPr b="1" lang="hu" sz="1600"/>
              <a:t> Varga László Ottó</a:t>
            </a:r>
            <a:r>
              <a:rPr lang="hu" sz="1600"/>
              <a:t> személyében. </a:t>
            </a:r>
            <a:endParaRPr sz="1600"/>
          </a:p>
          <a:p>
            <a:pPr indent="0" lvl="0" marL="0" rtl="0" algn="just">
              <a:spcBef>
                <a:spcPts val="1200"/>
              </a:spcBef>
              <a:spcAft>
                <a:spcPts val="1200"/>
              </a:spcAft>
              <a:buNone/>
            </a:pPr>
            <a:r>
              <a:rPr lang="hu" sz="1600"/>
              <a:t>A </a:t>
            </a:r>
            <a:r>
              <a:rPr b="1" lang="hu" sz="1600"/>
              <a:t>Baptista Teológiai Akadémia új rektora Dr. Mészáros Kálmán</a:t>
            </a:r>
            <a:r>
              <a:rPr lang="hu" sz="1600"/>
              <a:t> lett. Az elmúlt évben más szolgálati területeken is voltak személyi változások és több odaszánt fiatal szolgáló állt be a munkába. Hálásak vagyunk azokért, akik eddig hűséggel szolgáltak, egyben reménységgel nézünk a jövőbe.</a:t>
            </a:r>
            <a:endParaRPr b="1"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 - imatémák</a:t>
            </a:r>
            <a:endParaRPr/>
          </a:p>
        </p:txBody>
      </p:sp>
      <p:sp>
        <p:nvSpPr>
          <p:cNvPr id="95" name="Google Shape;95;p1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hu" sz="2000">
                <a:latin typeface="Arial"/>
                <a:ea typeface="Arial"/>
                <a:cs typeface="Arial"/>
                <a:sym typeface="Arial"/>
              </a:rPr>
              <a:t>Kérések:</a:t>
            </a:r>
            <a:endParaRPr b="1" sz="2000">
              <a:latin typeface="Arial"/>
              <a:ea typeface="Arial"/>
              <a:cs typeface="Arial"/>
              <a:sym typeface="Arial"/>
            </a:endParaRPr>
          </a:p>
          <a:p>
            <a:pPr indent="0" lvl="0" marL="0" rtl="0" algn="just">
              <a:spcBef>
                <a:spcPts val="1200"/>
              </a:spcBef>
              <a:spcAft>
                <a:spcPts val="0"/>
              </a:spcAft>
              <a:buNone/>
            </a:pPr>
            <a:r>
              <a:rPr lang="hu" sz="1600">
                <a:latin typeface="Arial"/>
                <a:ea typeface="Arial"/>
                <a:cs typeface="Arial"/>
                <a:sym typeface="Arial"/>
              </a:rPr>
              <a:t>A Covid vírus nehézségei ellenére országszerte több </a:t>
            </a:r>
            <a:r>
              <a:rPr b="1" lang="hu" sz="1600">
                <a:latin typeface="Arial"/>
                <a:ea typeface="Arial"/>
                <a:cs typeface="Arial"/>
                <a:sym typeface="Arial"/>
              </a:rPr>
              <a:t>imaházépítési, felújítási projektünk haladt előre</a:t>
            </a:r>
            <a:r>
              <a:rPr lang="hu" sz="1600">
                <a:latin typeface="Arial"/>
                <a:ea typeface="Arial"/>
                <a:cs typeface="Arial"/>
                <a:sym typeface="Arial"/>
              </a:rPr>
              <a:t>, de imádkozunk újabb anyagi forrásokért, hogy ezeket be is tudjuk fejezni.</a:t>
            </a:r>
            <a:endParaRPr sz="1600">
              <a:latin typeface="Arial"/>
              <a:ea typeface="Arial"/>
              <a:cs typeface="Arial"/>
              <a:sym typeface="Arial"/>
            </a:endParaRPr>
          </a:p>
          <a:p>
            <a:pPr indent="0" lvl="0" marL="0" rtl="0" algn="just">
              <a:spcBef>
                <a:spcPts val="1200"/>
              </a:spcBef>
              <a:spcAft>
                <a:spcPts val="0"/>
              </a:spcAft>
              <a:buNone/>
            </a:pPr>
            <a:r>
              <a:rPr lang="hu" sz="1600">
                <a:latin typeface="Arial"/>
                <a:ea typeface="Arial"/>
                <a:cs typeface="Arial"/>
                <a:sym typeface="Arial"/>
              </a:rPr>
              <a:t>A </a:t>
            </a:r>
            <a:r>
              <a:rPr b="1" lang="hu" sz="1600">
                <a:latin typeface="Arial"/>
                <a:ea typeface="Arial"/>
                <a:cs typeface="Arial"/>
                <a:sym typeface="Arial"/>
              </a:rPr>
              <a:t>legfőbb vágyunk, hogy a gyülekezeteink evangélizációs munkája erősödjön</a:t>
            </a:r>
            <a:r>
              <a:rPr lang="hu" sz="1600">
                <a:latin typeface="Arial"/>
                <a:ea typeface="Arial"/>
                <a:cs typeface="Arial"/>
                <a:sym typeface="Arial"/>
              </a:rPr>
              <a:t> és még több ember tapasztalja meg az újjászületés valóságát!</a:t>
            </a:r>
            <a:endParaRPr sz="1600">
              <a:latin typeface="Arial"/>
              <a:ea typeface="Arial"/>
              <a:cs typeface="Arial"/>
              <a:sym typeface="Arial"/>
            </a:endParaRPr>
          </a:p>
          <a:p>
            <a:pPr indent="0" lvl="0" marL="0" rtl="0" algn="just">
              <a:spcBef>
                <a:spcPts val="1200"/>
              </a:spcBef>
              <a:spcAft>
                <a:spcPts val="0"/>
              </a:spcAft>
              <a:buNone/>
            </a:pPr>
            <a:r>
              <a:rPr lang="hu" sz="1600">
                <a:latin typeface="Arial"/>
                <a:ea typeface="Arial"/>
                <a:cs typeface="Arial"/>
                <a:sym typeface="Arial"/>
              </a:rPr>
              <a:t>Kérjük Istent, hogy</a:t>
            </a:r>
            <a:r>
              <a:rPr b="1" lang="hu" sz="1600">
                <a:latin typeface="Arial"/>
                <a:ea typeface="Arial"/>
                <a:cs typeface="Arial"/>
                <a:sym typeface="Arial"/>
              </a:rPr>
              <a:t> adjon elhívásokat és küldjön újabb szolgálókat</a:t>
            </a:r>
            <a:r>
              <a:rPr lang="hu" sz="1600">
                <a:latin typeface="Arial"/>
                <a:ea typeface="Arial"/>
                <a:cs typeface="Arial"/>
                <a:sym typeface="Arial"/>
              </a:rPr>
              <a:t>!</a:t>
            </a:r>
            <a:endParaRPr sz="1600">
              <a:latin typeface="Arial"/>
              <a:ea typeface="Arial"/>
              <a:cs typeface="Arial"/>
              <a:sym typeface="Arial"/>
            </a:endParaRPr>
          </a:p>
          <a:p>
            <a:pPr indent="0" lvl="0" marL="0" rtl="0" algn="just">
              <a:spcBef>
                <a:spcPts val="1200"/>
              </a:spcBef>
              <a:spcAft>
                <a:spcPts val="1200"/>
              </a:spcAft>
              <a:buNone/>
            </a:pPr>
            <a:r>
              <a:rPr lang="hu" sz="1600">
                <a:latin typeface="Arial"/>
                <a:ea typeface="Arial"/>
                <a:cs typeface="Arial"/>
                <a:sym typeface="Arial"/>
              </a:rPr>
              <a:t>Magyarországon </a:t>
            </a:r>
            <a:r>
              <a:rPr b="1" lang="hu" sz="1600">
                <a:latin typeface="Arial"/>
                <a:ea typeface="Arial"/>
                <a:cs typeface="Arial"/>
                <a:sym typeface="Arial"/>
              </a:rPr>
              <a:t>2022-ben országgyűlési választások</a:t>
            </a:r>
            <a:r>
              <a:rPr lang="hu" sz="1600">
                <a:latin typeface="Arial"/>
                <a:ea typeface="Arial"/>
                <a:cs typeface="Arial"/>
                <a:sym typeface="Arial"/>
              </a:rPr>
              <a:t> lesznek, ezzel sok feszültség generálódik. Imádkozunk Magyarországért, Isten akaratának megvalósulásáért és a baptista gyülekezeteink egységéért és békességéért!</a:t>
            </a:r>
            <a:endParaRPr b="1"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a:t>
            </a:r>
            <a:endParaRPr/>
          </a:p>
        </p:txBody>
      </p:sp>
      <p:sp>
        <p:nvSpPr>
          <p:cNvPr id="101" name="Google Shape;101;p18"/>
          <p:cNvSpPr txBox="1"/>
          <p:nvPr>
            <p:ph idx="1" type="body"/>
          </p:nvPr>
        </p:nvSpPr>
        <p:spPr>
          <a:xfrm>
            <a:off x="2909527" y="4002000"/>
            <a:ext cx="5514900" cy="473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hu" sz="1400"/>
              <a:t>Az épülő új székház megtekintése</a:t>
            </a:r>
            <a:endParaRPr b="1" sz="1400"/>
          </a:p>
        </p:txBody>
      </p:sp>
      <p:pic>
        <p:nvPicPr>
          <p:cNvPr id="102" name="Google Shape;102;p18"/>
          <p:cNvPicPr preferRelativeResize="0"/>
          <p:nvPr/>
        </p:nvPicPr>
        <p:blipFill>
          <a:blip r:embed="rId3">
            <a:alphaModFix/>
          </a:blip>
          <a:stretch>
            <a:fillRect/>
          </a:stretch>
        </p:blipFill>
        <p:spPr>
          <a:xfrm>
            <a:off x="2909526" y="326274"/>
            <a:ext cx="5514926" cy="3675727"/>
          </a:xfrm>
          <a:prstGeom prst="rect">
            <a:avLst/>
          </a:prstGeom>
          <a:noFill/>
          <a:ln>
            <a:noFill/>
          </a:ln>
        </p:spPr>
      </p:pic>
      <p:pic>
        <p:nvPicPr>
          <p:cNvPr id="103" name="Google Shape;103;p18"/>
          <p:cNvPicPr preferRelativeResize="0"/>
          <p:nvPr/>
        </p:nvPicPr>
        <p:blipFill>
          <a:blip r:embed="rId4">
            <a:alphaModFix/>
          </a:blip>
          <a:stretch>
            <a:fillRect/>
          </a:stretch>
        </p:blipFill>
        <p:spPr>
          <a:xfrm>
            <a:off x="485574" y="1152425"/>
            <a:ext cx="1957750" cy="2849574"/>
          </a:xfrm>
          <a:prstGeom prst="rect">
            <a:avLst/>
          </a:prstGeom>
          <a:noFill/>
          <a:ln>
            <a:noFill/>
          </a:ln>
        </p:spPr>
      </p:pic>
      <p:sp>
        <p:nvSpPr>
          <p:cNvPr id="104" name="Google Shape;104;p18"/>
          <p:cNvSpPr txBox="1"/>
          <p:nvPr>
            <p:ph idx="1" type="body"/>
          </p:nvPr>
        </p:nvSpPr>
        <p:spPr>
          <a:xfrm>
            <a:off x="127125" y="4132400"/>
            <a:ext cx="3879000" cy="42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hu" sz="1400"/>
              <a:t>Budapesten járt a Baptista Világszövetség főtitkára Elijah Brown</a:t>
            </a:r>
            <a:endParaRPr b="1"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445025"/>
            <a:ext cx="2589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Magyarország</a:t>
            </a:r>
            <a:endParaRPr/>
          </a:p>
        </p:txBody>
      </p:sp>
      <p:sp>
        <p:nvSpPr>
          <p:cNvPr id="110" name="Google Shape;110;p19"/>
          <p:cNvSpPr txBox="1"/>
          <p:nvPr>
            <p:ph idx="1" type="body"/>
          </p:nvPr>
        </p:nvSpPr>
        <p:spPr>
          <a:xfrm>
            <a:off x="76200" y="4251225"/>
            <a:ext cx="3879000" cy="42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hu" sz="1400"/>
              <a:t>Cigány testvérek bemerítése </a:t>
            </a:r>
            <a:endParaRPr b="1" sz="1400"/>
          </a:p>
        </p:txBody>
      </p:sp>
      <p:pic>
        <p:nvPicPr>
          <p:cNvPr id="111" name="Google Shape;111;p19"/>
          <p:cNvPicPr preferRelativeResize="0"/>
          <p:nvPr/>
        </p:nvPicPr>
        <p:blipFill>
          <a:blip r:embed="rId3">
            <a:alphaModFix/>
          </a:blip>
          <a:stretch>
            <a:fillRect/>
          </a:stretch>
        </p:blipFill>
        <p:spPr>
          <a:xfrm>
            <a:off x="4571998" y="1152425"/>
            <a:ext cx="4572000" cy="3047994"/>
          </a:xfrm>
          <a:prstGeom prst="rect">
            <a:avLst/>
          </a:prstGeom>
          <a:noFill/>
          <a:ln>
            <a:noFill/>
          </a:ln>
        </p:spPr>
      </p:pic>
      <p:pic>
        <p:nvPicPr>
          <p:cNvPr id="112" name="Google Shape;112;p19"/>
          <p:cNvPicPr preferRelativeResize="0"/>
          <p:nvPr/>
        </p:nvPicPr>
        <p:blipFill>
          <a:blip r:embed="rId4">
            <a:alphaModFix/>
          </a:blip>
          <a:stretch>
            <a:fillRect/>
          </a:stretch>
        </p:blipFill>
        <p:spPr>
          <a:xfrm>
            <a:off x="76200" y="1203225"/>
            <a:ext cx="4495801" cy="2997200"/>
          </a:xfrm>
          <a:prstGeom prst="rect">
            <a:avLst/>
          </a:prstGeom>
          <a:noFill/>
          <a:ln>
            <a:noFill/>
          </a:ln>
        </p:spPr>
      </p:pic>
      <p:sp>
        <p:nvSpPr>
          <p:cNvPr id="113" name="Google Shape;113;p19"/>
          <p:cNvSpPr txBox="1"/>
          <p:nvPr>
            <p:ph idx="1" type="body"/>
          </p:nvPr>
        </p:nvSpPr>
        <p:spPr>
          <a:xfrm>
            <a:off x="4491325" y="4251225"/>
            <a:ext cx="5049000" cy="42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hu" sz="1400"/>
              <a:t>Baptista tanévnyitó ünnepség Tatárszentgyörgyön</a:t>
            </a:r>
            <a:r>
              <a:rPr b="1" lang="hu" sz="1400"/>
              <a:t> </a:t>
            </a:r>
            <a:endParaRPr b="1"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Kárpátalja</a:t>
            </a:r>
            <a:endParaRPr/>
          </a:p>
        </p:txBody>
      </p:sp>
      <p:sp>
        <p:nvSpPr>
          <p:cNvPr id="119" name="Google Shape;119;p2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hu" sz="1600"/>
              <a:t>1. Kérjük a kedves testvérek imai támogatását a kárpátaljai magyar baptista gyülekezetekért, lelki és létszámbeli növekedésért. Szolgálatot végző testvérekért. </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hu" sz="1600"/>
              <a:t>2. Újabb helybeli család vállal szolgálatot Kárpátalján, kérjük imádkozzunk misszionárius testvéreinkért, hogy a szolgálatukat gyümölcsöző isteni áldás kísérje. </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hu" sz="1600"/>
              <a:t>3.  Gyermek és ifjúsági munkáért, szociális misszióért, kiterjedtebb szolgálatért a magyar emberek között. </a:t>
            </a:r>
            <a:endParaRPr b="1" sz="1600"/>
          </a:p>
          <a:p>
            <a:pPr indent="0" lvl="0" marL="0" rtl="0" algn="l">
              <a:spcBef>
                <a:spcPts val="0"/>
              </a:spcBef>
              <a:spcAft>
                <a:spcPts val="1600"/>
              </a:spcAft>
              <a:buNone/>
            </a:pPr>
            <a:r>
              <a:t/>
            </a:r>
            <a:endParaRPr b="1"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Kárpátalja</a:t>
            </a:r>
            <a:endParaRPr/>
          </a:p>
        </p:txBody>
      </p:sp>
      <p:sp>
        <p:nvSpPr>
          <p:cNvPr id="125" name="Google Shape;125;p21"/>
          <p:cNvSpPr txBox="1"/>
          <p:nvPr/>
        </p:nvSpPr>
        <p:spPr>
          <a:xfrm>
            <a:off x="311700" y="3714600"/>
            <a:ext cx="2336700" cy="90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hu" sz="1500">
                <a:solidFill>
                  <a:schemeClr val="dk2"/>
                </a:solidFill>
              </a:rPr>
              <a:t>Evangélizáció Benén az általános iskolában </a:t>
            </a:r>
            <a:endParaRPr b="1" sz="1500">
              <a:solidFill>
                <a:schemeClr val="dk2"/>
              </a:solidFill>
            </a:endParaRPr>
          </a:p>
        </p:txBody>
      </p:sp>
      <p:pic>
        <p:nvPicPr>
          <p:cNvPr id="126" name="Google Shape;126;p21"/>
          <p:cNvPicPr preferRelativeResize="0"/>
          <p:nvPr/>
        </p:nvPicPr>
        <p:blipFill>
          <a:blip r:embed="rId3">
            <a:alphaModFix/>
          </a:blip>
          <a:stretch>
            <a:fillRect/>
          </a:stretch>
        </p:blipFill>
        <p:spPr>
          <a:xfrm>
            <a:off x="2953300" y="445024"/>
            <a:ext cx="5591620" cy="4178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